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10795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2248" userDrawn="1">
          <p15:clr>
            <a:srgbClr val="A4A3A4"/>
          </p15:clr>
        </p15:guide>
        <p15:guide id="3" orient="horz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600" y="-12"/>
      </p:cViewPr>
      <p:guideLst>
        <p:guide orient="horz" pos="2382"/>
        <p:guide pos="2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454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36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587234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4592" y="798396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38" y="50685"/>
                </a:lnTo>
                <a:lnTo>
                  <a:pt x="32766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8623" y="46488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600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96497" y="3638400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589751" y="47084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049194" y="817508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3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4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2"/>
                </a:moveTo>
                <a:lnTo>
                  <a:pt x="29121" y="44373"/>
                </a:lnTo>
                <a:lnTo>
                  <a:pt x="30226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2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2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2969" y="467380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4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4017445" y="360431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5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6" y="77376"/>
                </a:lnTo>
                <a:lnTo>
                  <a:pt x="19814" y="82409"/>
                </a:lnTo>
                <a:lnTo>
                  <a:pt x="2572" y="93854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40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865" y="52273"/>
                </a:lnTo>
                <a:lnTo>
                  <a:pt x="75933" y="52120"/>
                </a:lnTo>
                <a:lnTo>
                  <a:pt x="78005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73"/>
                </a:lnTo>
                <a:lnTo>
                  <a:pt x="33762" y="52260"/>
                </a:lnTo>
                <a:lnTo>
                  <a:pt x="34594" y="52108"/>
                </a:lnTo>
                <a:lnTo>
                  <a:pt x="78005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3" y="52120"/>
                </a:moveTo>
                <a:lnTo>
                  <a:pt x="75933" y="52120"/>
                </a:lnTo>
                <a:lnTo>
                  <a:pt x="76847" y="52273"/>
                </a:lnTo>
                <a:lnTo>
                  <a:pt x="77749" y="52260"/>
                </a:lnTo>
                <a:lnTo>
                  <a:pt x="77983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6013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959443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558747" y="7201321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6013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59443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558747" y="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0" y="1450"/>
                </a:moveTo>
                <a:lnTo>
                  <a:pt x="0" y="360133"/>
                </a:lnTo>
                <a:lnTo>
                  <a:pt x="2881122" y="360133"/>
                </a:lnTo>
                <a:lnTo>
                  <a:pt x="2881122" y="1450"/>
                </a:lnTo>
                <a:lnTo>
                  <a:pt x="0" y="1450"/>
                </a:lnTo>
              </a:path>
            </a:pathLst>
          </a:custGeom>
          <a:solidFill>
            <a:srgbClr val="76C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634028" y="3648267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659620" y="3621475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721531" y="3621529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7624250" y="3579245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09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76"/>
                </a:lnTo>
                <a:lnTo>
                  <a:pt x="19813" y="82409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09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85"/>
                </a:lnTo>
                <a:lnTo>
                  <a:pt x="32765" y="52273"/>
                </a:lnTo>
                <a:lnTo>
                  <a:pt x="33693" y="52273"/>
                </a:lnTo>
                <a:lnTo>
                  <a:pt x="34594" y="52108"/>
                </a:lnTo>
                <a:lnTo>
                  <a:pt x="78009" y="52108"/>
                </a:lnTo>
                <a:lnTo>
                  <a:pt x="80251" y="50685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89" y="52120"/>
                </a:moveTo>
                <a:lnTo>
                  <a:pt x="75933" y="52120"/>
                </a:lnTo>
                <a:lnTo>
                  <a:pt x="76834" y="52273"/>
                </a:lnTo>
                <a:lnTo>
                  <a:pt x="77749" y="52273"/>
                </a:lnTo>
                <a:lnTo>
                  <a:pt x="77989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639611" y="5807026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665203" y="5780234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727115" y="5780286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29833" y="573800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43" y="70104"/>
                </a:lnTo>
                <a:lnTo>
                  <a:pt x="45516" y="73634"/>
                </a:lnTo>
                <a:lnTo>
                  <a:pt x="30590" y="77382"/>
                </a:lnTo>
                <a:lnTo>
                  <a:pt x="19813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43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25" y="50698"/>
                </a:lnTo>
                <a:lnTo>
                  <a:pt x="32765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75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fondim86@cio-hmao.r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82658" y="4882161"/>
            <a:ext cx="3001010" cy="81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-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600" dirty="0">
                <a:solidFill>
                  <a:srgbClr val="008A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79583" y="4411613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7234" y="2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561510" y="1721849"/>
            <a:ext cx="2969895" cy="163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sz="1600" dirty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ИСПРАВЛЕНИИ ОШИБОК, ДОПУЩЕННЫХ ПРИ ОПРЕДЕЛЕНИИ </a:t>
            </a:r>
            <a:r>
              <a:rPr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</a:t>
            </a: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 СТОИМОСТИ?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48" name="object 48"/>
          <p:cNvSpPr/>
          <p:nvPr/>
        </p:nvSpPr>
        <p:spPr>
          <a:xfrm>
            <a:off x="16" y="7195937"/>
            <a:ext cx="9804400" cy="0"/>
          </a:xfrm>
          <a:custGeom>
            <a:avLst/>
            <a:gdLst/>
            <a:ahLst/>
            <a:cxnLst/>
            <a:rect l="l" t="t" r="r" b="b"/>
            <a:pathLst>
              <a:path w="9804400">
                <a:moveTo>
                  <a:pt x="0" y="0"/>
                </a:moveTo>
                <a:lnTo>
                  <a:pt x="9804060" y="0"/>
                </a:lnTo>
              </a:path>
            </a:pathLst>
          </a:custGeom>
          <a:ln w="16954">
            <a:solidFill>
              <a:srgbClr val="DBE0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34637" y="3678818"/>
            <a:ext cx="2734463" cy="2235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Рисунок 21" descr="D:\BronnikovSM\Desktop\Отдел\Герб\Герб ХМАО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99" y="241550"/>
            <a:ext cx="1003201" cy="11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bject 2"/>
          <p:cNvSpPr txBox="1"/>
          <p:nvPr/>
        </p:nvSpPr>
        <p:spPr>
          <a:xfrm>
            <a:off x="8380427" y="352606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9498" y="7230826"/>
            <a:ext cx="2842260" cy="27622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09237" y="7230826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79540" y="7240012"/>
            <a:ext cx="2842260" cy="27622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28" name="object 47"/>
          <p:cNvSpPr txBox="1"/>
          <p:nvPr/>
        </p:nvSpPr>
        <p:spPr>
          <a:xfrm>
            <a:off x="4035797" y="2372250"/>
            <a:ext cx="2808631" cy="122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 или 1222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smtClean="0">
                <a:latin typeface="Times New Roman"/>
                <a:cs typeface="Times New Roman"/>
              </a:rPr>
              <a:t>к</a:t>
            </a:r>
            <a:r>
              <a:rPr sz="1050" dirty="0" smtClean="0">
                <a:latin typeface="Times New Roman"/>
                <a:cs typeface="Times New Roman"/>
              </a:rPr>
              <a:t>адас</a:t>
            </a:r>
            <a:r>
              <a:rPr sz="1050" spc="10" dirty="0" smtClean="0">
                <a:latin typeface="Times New Roman"/>
                <a:cs typeface="Times New Roman"/>
              </a:rPr>
              <a:t>т</a:t>
            </a:r>
            <a:r>
              <a:rPr sz="1050" dirty="0" smtClean="0">
                <a:latin typeface="Times New Roman"/>
                <a:cs typeface="Times New Roman"/>
              </a:rPr>
              <a:t>ро</a:t>
            </a:r>
            <a:r>
              <a:rPr sz="1050" spc="-10" dirty="0" smtClean="0">
                <a:latin typeface="Times New Roman"/>
                <a:cs typeface="Times New Roman"/>
              </a:rPr>
              <a:t>в</a:t>
            </a:r>
            <a:r>
              <a:rPr sz="1050" dirty="0" smtClean="0">
                <a:latin typeface="Times New Roman"/>
                <a:cs typeface="Times New Roman"/>
              </a:rPr>
              <a:t>ой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lang="ru-RU" sz="105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>
                <a:latin typeface="Times New Roman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cs typeface="Times New Roman"/>
              </a:rPr>
              <a:t>тдел актуализации кадастровой стоимости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407188" y="931976"/>
            <a:ext cx="2882005" cy="18905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способ подачи, форма заявления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размещены на сайте БУ «Центр имущественных отношений»: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кадастровой стоимости / Услуги/ Рассмотрение заявлений об исправлении ошибок, допущенных при определении кадастровой стоимости.</a:t>
            </a:r>
            <a:endParaRPr lang="ru-RU" sz="1050" b="1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320839" y="4107783"/>
            <a:ext cx="3042693" cy="1309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algn="just">
              <a:lnSpc>
                <a:spcPct val="130000"/>
              </a:lnSpc>
              <a:spcBef>
                <a:spcPts val="67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Консультацию по вопросам исправления ошибок, допущенных при определении кадастровой стоимости, можно </a:t>
            </a:r>
            <a:r>
              <a:rPr lang="ru-RU" sz="1050" b="1" dirty="0">
                <a:latin typeface="Times New Roman"/>
                <a:cs typeface="Times New Roman"/>
              </a:rPr>
              <a:t>получить </a:t>
            </a:r>
            <a:r>
              <a:rPr lang="ru-RU" sz="1050" b="1" dirty="0" smtClean="0">
                <a:latin typeface="Times New Roman"/>
                <a:cs typeface="Times New Roman"/>
              </a:rPr>
              <a:t>в БУ </a:t>
            </a:r>
            <a:r>
              <a:rPr lang="ru-RU" sz="1050" b="1" dirty="0">
                <a:latin typeface="Times New Roman"/>
                <a:cs typeface="Times New Roman"/>
              </a:rPr>
              <a:t>«Центр имущественных отношений» по телефону: 8 (3467) 37-89-84 доб. 1221 или </a:t>
            </a:r>
            <a:r>
              <a:rPr lang="ru-RU" sz="1050" b="1" dirty="0" smtClean="0">
                <a:latin typeface="Times New Roman"/>
                <a:cs typeface="Times New Roman"/>
              </a:rPr>
              <a:t>1222</a:t>
            </a:r>
          </a:p>
          <a:p>
            <a:pPr marL="12700" marR="188595" algn="just">
              <a:lnSpc>
                <a:spcPct val="100000"/>
              </a:lnSpc>
              <a:spcBef>
                <a:spcPts val="670"/>
              </a:spcBef>
            </a:pP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34" name="object 53"/>
          <p:cNvSpPr/>
          <p:nvPr/>
        </p:nvSpPr>
        <p:spPr>
          <a:xfrm>
            <a:off x="415128" y="679686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3"/>
          <p:cNvSpPr/>
          <p:nvPr/>
        </p:nvSpPr>
        <p:spPr>
          <a:xfrm>
            <a:off x="320839" y="3428981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53"/>
          <p:cNvSpPr/>
          <p:nvPr/>
        </p:nvSpPr>
        <p:spPr>
          <a:xfrm>
            <a:off x="371772" y="319563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/>
          <p:cNvSpPr/>
          <p:nvPr/>
        </p:nvSpPr>
        <p:spPr>
          <a:xfrm>
            <a:off x="369085" y="7079974"/>
            <a:ext cx="2842260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4997" y="7075810"/>
            <a:ext cx="2866071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53"/>
          <p:cNvSpPr/>
          <p:nvPr/>
        </p:nvSpPr>
        <p:spPr>
          <a:xfrm>
            <a:off x="3986237" y="253912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53"/>
          <p:cNvSpPr/>
          <p:nvPr/>
        </p:nvSpPr>
        <p:spPr>
          <a:xfrm>
            <a:off x="7560617" y="273150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3"/>
          <p:cNvSpPr/>
          <p:nvPr/>
        </p:nvSpPr>
        <p:spPr>
          <a:xfrm>
            <a:off x="3976120" y="5548476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solidFill>
            <a:srgbClr val="0070C0"/>
          </a:solidFill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61764" y="7075809"/>
            <a:ext cx="2938524" cy="276225"/>
          </a:xfrm>
          <a:prstGeom prst="rect">
            <a:avLst/>
          </a:prstGeom>
          <a:solidFill>
            <a:srgbClr val="008A3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77603" y="2003932"/>
            <a:ext cx="3053010" cy="1874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Ошибками, допущенными при определении кадастровой стоимости, являются:</a:t>
            </a:r>
          </a:p>
          <a:p>
            <a:pPr marL="12700" marR="5080" algn="just">
              <a:lnSpc>
                <a:spcPct val="100000"/>
              </a:lnSpc>
              <a:spcBef>
                <a:spcPts val="575"/>
              </a:spcBef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несоответствие </a:t>
            </a:r>
            <a:r>
              <a:rPr lang="ru-RU" sz="1050" dirty="0">
                <a:latin typeface="Times New Roman"/>
                <a:cs typeface="Times New Roman"/>
              </a:rPr>
              <a:t>определения кадастровой стоимости положениям методических указаний о государственной кадастровой оценке</a:t>
            </a:r>
            <a:r>
              <a:rPr lang="ru-RU" sz="1050" dirty="0" smtClean="0">
                <a:latin typeface="Times New Roman"/>
                <a:cs typeface="Times New Roman"/>
              </a:rPr>
              <a:t>;</a:t>
            </a:r>
            <a:endParaRPr lang="ru-RU"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описка</a:t>
            </a:r>
            <a:r>
              <a:rPr lang="ru-RU" sz="1050" dirty="0">
                <a:latin typeface="Times New Roman"/>
                <a:cs typeface="Times New Roman"/>
              </a:rPr>
              <a:t>, опечатка, арифметическая ошибка или иная ошибка, повлиявшие на величину кадастровой стоимости одного или нескольких объектов недвижимости</a:t>
            </a:r>
            <a:r>
              <a:rPr lang="ru-RU" sz="1050" dirty="0" smtClean="0">
                <a:latin typeface="Times New Roman"/>
                <a:cs typeface="Times New Roman"/>
              </a:rPr>
              <a:t>.       </a:t>
            </a:r>
            <a:endParaRPr lang="ru-RU"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603" y="3586651"/>
            <a:ext cx="3053010" cy="1797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Ошибки</a:t>
            </a:r>
            <a:r>
              <a:rPr lang="ru-RU" sz="1050" dirty="0">
                <a:latin typeface="Times New Roman"/>
                <a:cs typeface="Times New Roman"/>
              </a:rPr>
              <a:t>, допущенные при определении кадастровой стоимости, повлиявшие на величину кадастровой стоимости одного объекта недвижимости, считаются единичными. </a:t>
            </a: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endParaRPr lang="ru-RU"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dirty="0">
                <a:latin typeface="Times New Roman"/>
                <a:cs typeface="Times New Roman"/>
              </a:rPr>
              <a:t>Ошибки, допущенные при определении кадастровой стоимости, повлиявшие на величину кадастровой стоимости нескольких объектов недвижимости, считаются системными.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5" name="object 53"/>
          <p:cNvSpPr/>
          <p:nvPr/>
        </p:nvSpPr>
        <p:spPr>
          <a:xfrm>
            <a:off x="395263" y="5463575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Прямоугольник 25"/>
          <p:cNvSpPr/>
          <p:nvPr/>
        </p:nvSpPr>
        <p:spPr>
          <a:xfrm>
            <a:off x="296468" y="5619728"/>
            <a:ext cx="3053010" cy="163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Круг заявителей:</a:t>
            </a:r>
          </a:p>
          <a:p>
            <a:pPr marL="12700" algn="just">
              <a:lnSpc>
                <a:spcPct val="100000"/>
              </a:lnSpc>
            </a:pPr>
            <a:endParaRPr lang="ru-RU" sz="1050" b="1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С </a:t>
            </a:r>
            <a:r>
              <a:rPr lang="ru-RU" sz="1050" dirty="0">
                <a:latin typeface="Times New Roman"/>
                <a:cs typeface="Times New Roman"/>
              </a:rPr>
              <a:t>заявлением об исправлении ошибок, допущенных при определении кадастровой стоимости, вправе </a:t>
            </a:r>
            <a:r>
              <a:rPr lang="ru-RU" sz="1050" dirty="0" smtClean="0">
                <a:latin typeface="Times New Roman"/>
                <a:cs typeface="Times New Roman"/>
              </a:rPr>
              <a:t>обратиться </a:t>
            </a:r>
            <a:r>
              <a:rPr lang="ru-RU" sz="1050" dirty="0">
                <a:latin typeface="Times New Roman"/>
                <a:cs typeface="Times New Roman"/>
              </a:rPr>
              <a:t>любые юридические и физические лица, а также органы государственной власти и органы местного самоуправления.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27" name="object 53"/>
          <p:cNvSpPr/>
          <p:nvPr/>
        </p:nvSpPr>
        <p:spPr>
          <a:xfrm>
            <a:off x="366087" y="1825944"/>
            <a:ext cx="931863" cy="82975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Прямоугольник 27"/>
          <p:cNvSpPr/>
          <p:nvPr/>
        </p:nvSpPr>
        <p:spPr>
          <a:xfrm>
            <a:off x="277603" y="499530"/>
            <a:ext cx="305301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00000"/>
              </a:lnSpc>
              <a:buClr>
                <a:srgbClr val="0080C0"/>
              </a:buClr>
              <a:tabLst>
                <a:tab pos="88900" algn="l"/>
              </a:tabLst>
            </a:pPr>
            <a:r>
              <a:rPr lang="ru-RU" sz="1050" b="1" dirty="0" smtClean="0">
                <a:latin typeface="Times New Roman"/>
                <a:cs typeface="Times New Roman"/>
              </a:rPr>
              <a:t>Заявление об исправлении ошибок, допущенных при определении кадастровой стоимости, может быть подано в течение пяти лет со дня внесения в Единый государственный реестр недвижимости сведений о соответствующей кадастровой стоимости.</a:t>
            </a:r>
          </a:p>
        </p:txBody>
      </p:sp>
      <p:sp>
        <p:nvSpPr>
          <p:cNvPr id="29" name="object 6"/>
          <p:cNvSpPr txBox="1"/>
          <p:nvPr/>
        </p:nvSpPr>
        <p:spPr>
          <a:xfrm>
            <a:off x="4005296" y="505963"/>
            <a:ext cx="2880639" cy="210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стоимости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соответствовать форме заявления, утвержденной приказом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№П/0286.</a:t>
            </a:r>
          </a:p>
          <a:p>
            <a:pPr algn="just"/>
            <a:r>
              <a:rPr lang="ru-RU" sz="1050" dirty="0" smtClean="0">
                <a:latin typeface="Times New Roman"/>
                <a:cs typeface="Times New Roman"/>
              </a:rPr>
              <a:t>Форма </a:t>
            </a:r>
            <a:r>
              <a:rPr lang="ru-RU" sz="1050" dirty="0">
                <a:latin typeface="Times New Roman"/>
                <a:cs typeface="Times New Roman"/>
              </a:rPr>
              <a:t>заявления об исправлении ошибок, допущенных при определении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стоимости, размещена на сайте БУ «Центр имущественных отношений»: cio-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hmao.ru/ </a:t>
            </a:r>
            <a:r>
              <a:rPr lang="ru-RU" sz="105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</a:t>
            </a:r>
            <a:r>
              <a:rPr lang="ru-RU" sz="10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/ Услуги/ Рассмотрение заявлений об исправлении ошибок, допущенных при определении кадастровой 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01414" y="2646184"/>
            <a:ext cx="310922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b="1" dirty="0" smtClean="0">
                <a:latin typeface="Times New Roman"/>
                <a:cs typeface="Times New Roman"/>
              </a:rPr>
              <a:t>Заявление должно содержать: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фамилию</a:t>
            </a:r>
            <a:r>
              <a:rPr lang="ru-RU" sz="1050" dirty="0">
                <a:latin typeface="Times New Roman"/>
                <a:cs typeface="Times New Roman"/>
              </a:rPr>
              <a:t>, имя и отчество (последнее - при наличии) физического лица, полное наименование юридического лица, номер телефона для связи с заявителем, почтовый адрес и адрес электронной почты (при наличии);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кадастровый </a:t>
            </a:r>
            <a:r>
              <a:rPr lang="ru-RU" sz="1050" dirty="0">
                <a:latin typeface="Times New Roman"/>
                <a:cs typeface="Times New Roman"/>
              </a:rPr>
              <a:t>номер объекта недвижимости (объектов недвижимости);</a:t>
            </a:r>
          </a:p>
          <a:p>
            <a:pPr marL="12700" algn="just">
              <a:spcBef>
                <a:spcPts val="70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- указание </a:t>
            </a:r>
            <a:r>
              <a:rPr lang="ru-RU" sz="1050" dirty="0">
                <a:latin typeface="Times New Roman"/>
                <a:cs typeface="Times New Roman"/>
              </a:rPr>
              <a:t>на содержание ошибок, допущенных при определении кадастровой стоимости, с указанием (при необходимости) номеров страниц (разделов) отчета, на которых находятся такие ошибки, а также обоснование отнесения соответствующих сведений, указанных в отчете, к ошибочным сведениям</a:t>
            </a:r>
            <a:r>
              <a:rPr lang="ru-RU" sz="1050" dirty="0" smtClean="0">
                <a:latin typeface="Times New Roman"/>
                <a:cs typeface="Times New Roman"/>
              </a:rPr>
              <a:t>.</a:t>
            </a:r>
            <a:endParaRPr lang="ru-RU" sz="1050" b="1" dirty="0" smtClean="0">
              <a:latin typeface="Times New Roman"/>
              <a:cs typeface="Times New Roman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3976119" y="5788956"/>
            <a:ext cx="2909815" cy="1059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прилагаемые к заявлению:</a:t>
            </a: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lang="ru-RU" sz="1050" dirty="0">
                <a:latin typeface="Times New Roman"/>
                <a:cs typeface="Times New Roman"/>
              </a:rPr>
              <a:t>К заявлению об исправлении ошибок, допущенных при определении кадастровой стоимости, </a:t>
            </a:r>
            <a:r>
              <a:rPr lang="ru-RU" sz="1050" b="1" dirty="0">
                <a:latin typeface="Times New Roman"/>
                <a:cs typeface="Times New Roman"/>
              </a:rPr>
              <a:t>по желанию </a:t>
            </a:r>
            <a:r>
              <a:rPr lang="ru-RU" sz="1050" dirty="0">
                <a:latin typeface="Times New Roman"/>
                <a:cs typeface="Times New Roman"/>
              </a:rPr>
              <a:t>заявителя могут быть приложены документы, подтверждающие наличие указанных </a:t>
            </a:r>
            <a:r>
              <a:rPr lang="ru-RU" sz="1050" dirty="0" smtClean="0">
                <a:latin typeface="Times New Roman"/>
                <a:cs typeface="Times New Roman"/>
              </a:rPr>
              <a:t>ошибок</a:t>
            </a:r>
            <a:r>
              <a:rPr lang="ru-RU" sz="105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2" name="object 6"/>
          <p:cNvSpPr txBox="1"/>
          <p:nvPr/>
        </p:nvSpPr>
        <p:spPr>
          <a:xfrm>
            <a:off x="7560617" y="505963"/>
            <a:ext cx="2842260" cy="3070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ул.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14:00);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многофункциональные центры Ханты-Мансийского автономного округа - Югры;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регистрируемым почтовым отправлением с уведомлением о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вручении 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посредством Портала государственных и муниципальных услуг (функций) Ханты-Мансийского автономного округа – Югры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http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//86.gosuslugi.ru/</a:t>
            </a:r>
            <a:r>
              <a:rPr lang="en-US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pgu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2"/>
          <p:cNvSpPr txBox="1"/>
          <p:nvPr/>
        </p:nvSpPr>
        <p:spPr>
          <a:xfrm>
            <a:off x="7558976" y="3717699"/>
            <a:ext cx="2862093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заявления </a:t>
            </a:r>
            <a:r>
              <a:rPr lang="ru-RU" sz="1050" b="1" dirty="0">
                <a:latin typeface="Times New Roman"/>
                <a:cs typeface="Times New Roman"/>
              </a:rPr>
              <a:t>об исправлении ошибок, допущенных при определении кадастровой </a:t>
            </a:r>
            <a:r>
              <a:rPr lang="ru-RU" sz="1050" b="1" dirty="0" smtClean="0">
                <a:latin typeface="Times New Roman"/>
                <a:cs typeface="Times New Roman"/>
              </a:rPr>
              <a:t>стоимости, принятие одного из следующих решений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 удовлетворении заявления и необходимости пересчета кадастровой стоимости в связи с наличием ошибок, допущенных при определении кадастровой стоимости; </a:t>
            </a: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в пересчете кадастровой стоимости, если наличие ошибок, допущенных при определении кадастровой стоимости, не выявлено.</a:t>
            </a:r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53"/>
          <p:cNvSpPr/>
          <p:nvPr/>
        </p:nvSpPr>
        <p:spPr>
          <a:xfrm>
            <a:off x="7560617" y="3521642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3"/>
          <p:cNvSpPr/>
          <p:nvPr/>
        </p:nvSpPr>
        <p:spPr>
          <a:xfrm>
            <a:off x="7560617" y="5771739"/>
            <a:ext cx="931863" cy="81009"/>
          </a:xfrm>
          <a:custGeom>
            <a:avLst/>
            <a:gdLst/>
            <a:ahLst/>
            <a:cxnLst/>
            <a:rect l="l" t="t" r="r" b="b"/>
            <a:pathLst>
              <a:path w="1035050" h="198754">
                <a:moveTo>
                  <a:pt x="0" y="198471"/>
                </a:moveTo>
                <a:lnTo>
                  <a:pt x="529280" y="0"/>
                </a:lnTo>
                <a:lnTo>
                  <a:pt x="1034484" y="175989"/>
                </a:lnTo>
              </a:path>
            </a:pathLst>
          </a:custGeom>
          <a:ln w="121445">
            <a:solidFill>
              <a:srgbClr val="00B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"/>
          <p:cNvSpPr txBox="1"/>
          <p:nvPr/>
        </p:nvSpPr>
        <p:spPr>
          <a:xfrm>
            <a:off x="7558976" y="5967796"/>
            <a:ext cx="2862093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заявления:</a:t>
            </a: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рассматривает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050" dirty="0" smtClean="0">
                <a:latin typeface="Times New Roman"/>
                <a:cs typeface="Times New Roman"/>
              </a:rPr>
              <a:t>об </a:t>
            </a:r>
            <a:r>
              <a:rPr lang="ru-RU" sz="1050" dirty="0">
                <a:latin typeface="Times New Roman"/>
                <a:cs typeface="Times New Roman"/>
              </a:rPr>
              <a:t>исправлении ошибок, допущенных при определении кадастровой </a:t>
            </a:r>
            <a:r>
              <a:rPr lang="ru-RU" sz="1050" dirty="0" smtClean="0">
                <a:latin typeface="Times New Roman"/>
                <a:cs typeface="Times New Roman"/>
              </a:rPr>
              <a:t>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тридцати календарных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со дня его поступления.</a:t>
            </a:r>
          </a:p>
          <a:p>
            <a:pPr algn="just"/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643</Words>
  <Application>Microsoft Office PowerPoint</Application>
  <PresentationFormat>Произвольный</PresentationFormat>
  <Paragraphs>47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Шаньгина Екатерина Васильевна</cp:lastModifiedBy>
  <cp:revision>123</cp:revision>
  <dcterms:created xsi:type="dcterms:W3CDTF">2019-12-04T10:03:41Z</dcterms:created>
  <dcterms:modified xsi:type="dcterms:W3CDTF">2022-12-23T11:49:31Z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