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36"/>
  </p:notesMasterIdLst>
  <p:sldIdLst>
    <p:sldId id="257" r:id="rId3"/>
    <p:sldId id="258" r:id="rId4"/>
    <p:sldId id="262" r:id="rId5"/>
    <p:sldId id="283" r:id="rId6"/>
    <p:sldId id="287" r:id="rId7"/>
    <p:sldId id="288" r:id="rId8"/>
    <p:sldId id="263" r:id="rId9"/>
    <p:sldId id="284" r:id="rId10"/>
    <p:sldId id="264" r:id="rId11"/>
    <p:sldId id="285" r:id="rId12"/>
    <p:sldId id="265" r:id="rId13"/>
    <p:sldId id="28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9" r:id="rId29"/>
    <p:sldId id="281" r:id="rId30"/>
    <p:sldId id="290" r:id="rId31"/>
    <p:sldId id="282" r:id="rId32"/>
    <p:sldId id="291" r:id="rId33"/>
    <p:sldId id="292" r:id="rId34"/>
    <p:sldId id="293" r:id="rId35"/>
  </p:sldIdLst>
  <p:sldSz cx="914558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85732" autoAdjust="0"/>
  </p:normalViewPr>
  <p:slideViewPr>
    <p:cSldViewPr>
      <p:cViewPr>
        <p:scale>
          <a:sx n="96" d="100"/>
          <a:sy n="96" d="100"/>
        </p:scale>
        <p:origin x="-965" y="-14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7ABC-A23C-4482-9624-8E93BB1CDD6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DC24-A347-473F-AF78-4C95F43795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3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38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9937-2BA7-4632-BCC8-2159C0D380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741E-E478-4720-BEB2-5370E0A16D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1864" y="0"/>
            <a:ext cx="2221298" cy="6858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69" y="0"/>
            <a:ext cx="6511469" cy="6858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8336-231B-49DA-A3D1-FA3D8E8CB28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2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70" y="1066800"/>
            <a:ext cx="8742293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111F-3765-4E2C-A8F6-00FA2E323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7969" y="0"/>
            <a:ext cx="8885193" cy="6858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DA6D-CC8E-4FC4-BFC0-0753A73DB9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7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0870" y="1066800"/>
            <a:ext cx="8742293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3EC-1C48-4F64-9194-23E556F9F8F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68" y="1066800"/>
            <a:ext cx="4294934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98230" y="1066800"/>
            <a:ext cx="4294933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1E98-5FD9-40DD-B165-D3F6280A6E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67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199" y="1122363"/>
            <a:ext cx="6859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199" y="3602038"/>
            <a:ext cx="68591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59937-2BA7-4632-BCC8-2159C0D3800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15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D7FC-2AF2-47DC-8275-19DD9115EC2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83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996" y="1709739"/>
            <a:ext cx="78880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996" y="4589464"/>
            <a:ext cx="78880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31D3D-C509-4ADE-B9BB-DEC4024E0AB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4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759" y="1825625"/>
            <a:ext cx="388687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954" y="1825625"/>
            <a:ext cx="388687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DB319-CE13-4784-864D-49ECD4A3F712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09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D7FC-2AF2-47DC-8275-19DD9115EC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17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950" y="365126"/>
            <a:ext cx="78880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951" y="1681163"/>
            <a:ext cx="38690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51" y="2505075"/>
            <a:ext cx="386901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954" y="1681163"/>
            <a:ext cx="388806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954" y="2505075"/>
            <a:ext cx="388806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5DCFE-F117-47A0-B8B4-F0EF81D529B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81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E645-619E-417E-917C-C2CBF7D0C53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47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7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066" y="987426"/>
            <a:ext cx="462995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17B6-5171-44E1-AECF-E887990A503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41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8066" y="987426"/>
            <a:ext cx="4629954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45C1F8-7AAB-4D71-B350-7E3753066EC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5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741E-E478-4720-BEB2-5370E0A16D4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5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4812" y="365125"/>
            <a:ext cx="1972017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759" y="365125"/>
            <a:ext cx="5801732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A8336-231B-49DA-A3D1-FA3D8E8CB28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9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8" y="4406902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1D3D-C509-4ADE-B9BB-DEC4024E0A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7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68" y="1066800"/>
            <a:ext cx="429493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8230" y="1066800"/>
            <a:ext cx="429493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B319-CE13-4784-864D-49ECD4A3F71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DCFE-F117-47A0-B8B4-F0EF81D529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4E645-619E-417E-917C-C2CBF7D0C53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A92-0816-4E99-8F66-57A376C958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3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7B6-5171-44E1-AECF-E887990A50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5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C1F8-7AAB-4D71-B350-7E3753066E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tile tx="0" ty="0" sx="63000" sy="63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70" y="2"/>
            <a:ext cx="76340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70" y="1066800"/>
            <a:ext cx="874229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196" y="6524627"/>
            <a:ext cx="25086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63000" sy="63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759" y="365126"/>
            <a:ext cx="78880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759" y="1825625"/>
            <a:ext cx="78880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91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57608" y="476672"/>
            <a:ext cx="7131703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ru-RU" dirty="0"/>
              <a:t>МИНИСТЕРСТВО ОБРАЗОВАНИЯ, </a:t>
            </a:r>
            <a:r>
              <a:rPr lang="ru-RU" smtClean="0"/>
              <a:t>НАУКИ И </a:t>
            </a:r>
            <a:r>
              <a:rPr lang="ru-RU" dirty="0"/>
              <a:t>ИННОВАЦИОННОЙ ПОЛИТИКИ </a:t>
            </a:r>
            <a:endParaRPr lang="ru-RU" dirty="0" smtClean="0"/>
          </a:p>
          <a:p>
            <a:pPr algn="ctr"/>
            <a:r>
              <a:rPr lang="ru-RU" dirty="0" smtClean="0"/>
              <a:t>НОВОСИБИРСКОЙ </a:t>
            </a:r>
            <a:r>
              <a:rPr lang="ru-RU" dirty="0"/>
              <a:t>ОБЛАСТИ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31504" y="1991742"/>
            <a:ext cx="69737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Религиозно-политический экстремизм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11" name="Picture 2" descr="C:\Users\fremen\Desktop\Логотип НГПУ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556792"/>
            <a:ext cx="936104" cy="750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8" b="24229"/>
          <a:stretch/>
        </p:blipFill>
        <p:spPr>
          <a:xfrm>
            <a:off x="3302036" y="4090719"/>
            <a:ext cx="1872208" cy="1872208"/>
          </a:xfrm>
          <a:prstGeom prst="ellipse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16810" y="4365104"/>
            <a:ext cx="3210190" cy="13234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>
              <a:spcBef>
                <a:spcPct val="0"/>
              </a:spcBef>
            </a:pPr>
            <a:r>
              <a:rPr lang="ru-RU" altLang="ru-RU" sz="2000" b="1" dirty="0" smtClean="0"/>
              <a:t>МОРОЗОВ</a:t>
            </a:r>
          </a:p>
          <a:p>
            <a:pPr algn="ctr">
              <a:spcBef>
                <a:spcPct val="0"/>
              </a:spcBef>
            </a:pPr>
            <a:r>
              <a:rPr lang="ru-RU" altLang="ru-RU" sz="2000" b="1" dirty="0" smtClean="0"/>
              <a:t>Борис Петрович</a:t>
            </a:r>
            <a:endParaRPr lang="ru-RU" altLang="ru-RU" sz="2000" b="1" dirty="0"/>
          </a:p>
          <a:p>
            <a:pPr algn="ctr">
              <a:spcBef>
                <a:spcPct val="0"/>
              </a:spcBef>
            </a:pPr>
            <a:r>
              <a:rPr lang="ru-RU" altLang="ru-RU" sz="2000" dirty="0" smtClean="0">
                <a:solidFill>
                  <a:schemeClr val="tx1"/>
                </a:solidFill>
              </a:rPr>
              <a:t>канд. </a:t>
            </a:r>
            <a:r>
              <a:rPr lang="ru-RU" altLang="ru-RU" sz="2000" dirty="0" err="1" smtClean="0">
                <a:solidFill>
                  <a:schemeClr val="tx1"/>
                </a:solidFill>
              </a:rPr>
              <a:t>юрид</a:t>
            </a:r>
            <a:r>
              <a:rPr lang="ru-RU" altLang="ru-RU" sz="2000" dirty="0" smtClean="0">
                <a:solidFill>
                  <a:schemeClr val="tx1"/>
                </a:solidFill>
              </a:rPr>
              <a:t>. наук, </a:t>
            </a:r>
          </a:p>
          <a:p>
            <a:pPr algn="ctr">
              <a:spcBef>
                <a:spcPct val="0"/>
              </a:spcBef>
            </a:pPr>
            <a:r>
              <a:rPr lang="ru-RU" altLang="ru-RU" sz="2000" dirty="0" smtClean="0">
                <a:solidFill>
                  <a:schemeClr val="tx1"/>
                </a:solidFill>
              </a:rPr>
              <a:t>доцент НГПУ</a:t>
            </a:r>
            <a:endParaRPr lang="ru-RU" alt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1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1260426" y="404664"/>
            <a:ext cx="7510447" cy="863823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Политический экстремизм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уголовный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386" y="1700808"/>
            <a:ext cx="7976483" cy="44041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Кроме этого, в УК РФ сформирован институт преступлений экстремистской направленности, под которыми, согласно примечанию к ст. 282.1 УК РФ, понимаются преступления, совершенные по мотивам политической, идеологической, расовой или религиозной ненависти или вражды либо по мотивам ненависти или вражды в отношении какой-либо социальной группы, предусмотренные соответствующими статьями Особенной части УК РФ и п. «е» ст. 63 УК РФ.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Все это позволяет сделать вывод о том, что в целом уже существует необходимая нормативно-правовая база, позволяющая адекватно реагировать на проявления политического экстремизма.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29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53" y="1412777"/>
            <a:ext cx="8688309" cy="532859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Решением Верховного Суда РФ от 14 февраля 2003 г. удовлетворено заявление Генерального прокурора РФ о признании террористическими организаций: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«Высший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военный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Маджлисуль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Шура объединенных сил моджахедов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Кавказа», «Конгресс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народов Ичкерии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Дагестана», «База» («Аль-Каида»),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Асбат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аль-Ансар», «Священная война» («Аль-Джихад»,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или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«Египетский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исламский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джихад»), «Исламская группа» («Аль-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Гамаа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аль-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Исламия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»), «Братья-мусульмане» («Аль-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Ихван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аль-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Муслимун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»), «Партия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исламского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освобождения» («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Хизб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ут-Тахрир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аль-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Ислами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»),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Лашкар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-И-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Тайба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», «Исламская группа» («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Джамаат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-и-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Ислами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»), «Движение Талибан», «Исламская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партия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Туркестана» (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бывшее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«Исламское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движение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Узбекистана»), «Общество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социальных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реформ» («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Джамият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аль-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Ислах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аль-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Иджтимаи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»), «Общество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возрождения исламского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наследия» («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Джамият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Ихья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ат-Тураз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аль-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Ислами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»), «Дом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двух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святых» («Аль-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Харамейн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») –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 запрещением их деятельности на территории России.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260426" y="404664"/>
            <a:ext cx="7510447" cy="863823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Политический экстремизм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уголовный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60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330" y="1412776"/>
            <a:ext cx="8596832" cy="544522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Поэтому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один из важнейших аспектов работы по противодействию религиозному политическому экстремизму – нейтрализация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уголовно-правовыми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средствами деятельности террористических 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экстремистски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настроенных иностранных религиозных объединений, действующих с конспиративных позиций.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На современном этапе одной из проблем в реализации мероприятий по предупреждению религиозного политического экстремизма является использование Интернета для пропаганды его идей. Так, по всем уголовным делам о деятельности ячеек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Хизб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ут-Тахрир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аль-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Ислами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установлено, что сведения об организации и ее литературу преступники получали из всемирной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Сети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В связи с этим необходимо на законодательном уровне разработать эффективный механизм ограничения доступа к таким информационным ресурсам.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Одна из причин религиозного экстремизма в России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духовный кризис. Возникший вакуум стремится заполнить нетрадиционная для России идеология, в том числе экстремистского толка. Тем более что именно ислам известен своей внутренней неоднородностью, наличием различных, в том числе радикальных, течений.</a:t>
            </a:r>
          </a:p>
          <a:p>
            <a:pPr marL="0" indent="0">
              <a:spcBef>
                <a:spcPts val="600"/>
              </a:spcBef>
              <a:buNone/>
            </a:pPr>
            <a:endParaRPr lang="ru-RU" sz="20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260426" y="404664"/>
            <a:ext cx="7510447" cy="863823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Политический экстремизм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уголовный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6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3"/>
          <p:cNvSpPr>
            <a:spLocks noChangeArrowheads="1"/>
          </p:cNvSpPr>
          <p:nvPr/>
        </p:nvSpPr>
        <p:spPr bwMode="auto">
          <a:xfrm>
            <a:off x="468338" y="1484784"/>
            <a:ext cx="8424936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Количество участников различных радикальных движений от националистических организаций до фанатских группировок 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достигло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200 тысяч человек. На оперативно-профилактические учеты за совершение различных правонарушений экстремистской направленности поставлено около 10 тыс. человек. Спектр экстремистских угроз широк. Сегодня в России действует более 80 международных экстремистских организаций, пропагандирующих радикальную исламскую идеологию. ОПГ, расширяя сферы влияния, сознательно придают банальным криминальным разборкам межэтническую окраску. Мы помним межэтнические конфликты в 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Кондопоге,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Сальске, Веневе, 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Ханты-Мансийске</a:t>
            </a:r>
            <a:b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других городах.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title"/>
          </p:nvPr>
        </p:nvSpPr>
        <p:spPr>
          <a:xfrm>
            <a:off x="1116410" y="259681"/>
            <a:ext cx="7509976" cy="108108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Экстремизм в России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20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8338" y="1340768"/>
            <a:ext cx="8281895" cy="5170646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России статьи Уголовного кодекса, предусматривающие ответственность за экстремизм, применяются очень широко. </a:t>
            </a:r>
          </a:p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2013–2015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годах число осужденных по этим статьям увеличилось более, чем вдвое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</a:p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Данные по числу осужденных по экстремистским статьям всеми судами России по годам следующие:</a:t>
            </a:r>
          </a:p>
          <a:p>
            <a:pPr marL="342900" lvl="0" indent="-34290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2013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год </a:t>
            </a:r>
            <a:r>
              <a:rPr lang="ru-RU" altLang="ru-RU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227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осужденных по основной квалификации, еще 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48-ми осужденным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эта квалификация была 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вменена</a:t>
            </a:r>
            <a:b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дополнение к другому 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преступлению.</a:t>
            </a:r>
            <a:endParaRPr kumimoji="0" lang="ru-RU" altLang="ru-RU" sz="22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lvl="0" indent="-34290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2014 год </a:t>
            </a:r>
            <a:r>
              <a:rPr lang="ru-RU" altLang="ru-RU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307 осужденных по основной квалификации, еще 40 осужденным эта квалификация вменена в дополнение к другому 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преступлению.</a:t>
            </a:r>
            <a:endParaRPr kumimoji="0" lang="ru-RU" altLang="ru-RU" sz="22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lvl="0" indent="-34290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2015 год </a:t>
            </a:r>
            <a:r>
              <a:rPr lang="ru-RU" altLang="ru-RU" sz="2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414 осужденных по основной квалификации, еще 110 осужденным эта квалификация вменена в дополнение к другому преступлению.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1310819" y="260648"/>
            <a:ext cx="7510447" cy="863823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Экстремизм в России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21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0306" y="1268760"/>
            <a:ext cx="8856984" cy="5616922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Социально-демографический состав осужденных за экстремистские преступления: </a:t>
            </a:r>
          </a:p>
          <a:p>
            <a:pPr marL="285750" lvl="0" indent="-285750" eaLnBrk="1" fontAlgn="base" hangingPunct="1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Очень высокий уровень образования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Из 275 осужденных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 этим 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статьям</a:t>
            </a:r>
            <a:b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2013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году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96 человек (34,9 %) имели высшее или неполное высшее образование.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Для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сравнения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среди осужденных в 2013 году по всем статьям УК РФ высшее образование имели только 8 %.</a:t>
            </a:r>
          </a:p>
          <a:p>
            <a:pPr marL="285750" lvl="0" indent="-285750" eaLnBrk="1" fontAlgn="base" hangingPunct="1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Преобладание мужчин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Из 275 осужденных по этим статьям было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только</a:t>
            </a:r>
            <a:b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16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женщин (5,8 %).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При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этом среди осужденных по всем статьям УК РФ женщин было почти втрое больше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15 %.</a:t>
            </a:r>
          </a:p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Низкая доля иностранцев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Из 275 осужденных только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 не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имели российского гражданства.</a:t>
            </a:r>
          </a:p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Более половины осужденных (181 из 275) совершили преступление в столицах субъектов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РФ.</a:t>
            </a:r>
            <a:endParaRPr kumimoji="0" lang="ru-RU" alt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Почти все осужденные (274 из 275) совершили преступление в трезвом виде.</a:t>
            </a:r>
          </a:p>
          <a:p>
            <a:pPr marL="285750" lvl="0" indent="-285750" eaLnBrk="1" fontAlgn="base" hangingPunct="1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Большинство осужденных (220 человек 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80 %) не имело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судимости на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момент совершения преступления. </a:t>
            </a:r>
          </a:p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целом же среди осужденных по всем статьям УК РФ ранее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судимые составляли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2013 году 45 %.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1310819" y="260648"/>
            <a:ext cx="7510447" cy="863823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Экстремизм в России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1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6221" y="1210692"/>
            <a:ext cx="8231029" cy="21463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Экстремизм политический 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представляет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собой деятельность общественных объединений, иных организаций, должностных лиц и граждан, направленная на насильственное изменение конституционного строя, разжигание социальной, расовой, национальной или религиозной розни, иное применение насилия для достижения политических целей, а также публичные 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призывы</a:t>
            </a:r>
            <a:b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к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совершению противоправных действий.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714769" y="6156593"/>
            <a:ext cx="76588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Советская символика «Серп и молот» воспринимается здесь как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красно-черно-белая повязка сотрудников гестапо фашистской Германии</a:t>
            </a:r>
          </a:p>
        </p:txBody>
      </p:sp>
      <p:pic>
        <p:nvPicPr>
          <p:cNvPr id="67590" name="Picture 6" descr="nazbol_avia"/>
          <p:cNvPicPr>
            <a:picLocks noChangeAspect="1" noChangeArrowheads="1"/>
          </p:cNvPicPr>
          <p:nvPr/>
        </p:nvPicPr>
        <p:blipFill>
          <a:blip r:embed="rId2">
            <a:lum bright="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586" y="3434157"/>
            <a:ext cx="3672408" cy="262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044402" y="188640"/>
            <a:ext cx="7509976" cy="1081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 политический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71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19202" y="1427683"/>
            <a:ext cx="8302064" cy="164127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Этнонациональный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экстремизм 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своей сущности связан с такой категорией, как национализм, который трактуется как реакционная идеология, состоящая в проповеди национальной исключительности и национального превосходства. Национализм может выступать как в форме разжигания национальной розни между национальностями и народностями одной страны, так и в форме натравливания народа одной страны на народ другой.</a:t>
            </a:r>
          </a:p>
        </p:txBody>
      </p:sp>
      <p:pic>
        <p:nvPicPr>
          <p:cNvPr id="68612" name="Picture 4" descr="за чистую рус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586" y="3414508"/>
            <a:ext cx="3799153" cy="267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989044" y="6156593"/>
            <a:ext cx="74927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 «солнечными символами» скрыты закодированные призывы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насильственному «очищению» России от других «неарийских» наций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044402" y="188640"/>
            <a:ext cx="7509976" cy="1081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этнонациональный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8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751" y="1269727"/>
            <a:ext cx="8359523" cy="1498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Националистический экстремизм 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направлен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на подрыв конституционных принципов государственной национальной политики, ущемление прав граждан в связи с национальной принадлежностью, разжигание национальной розни, на дискредитацию должностных лиц по национальному признаку и т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. п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93188" name="Picture 4" descr="не ку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554" y="2996952"/>
            <a:ext cx="4411384" cy="311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2472448" y="6156593"/>
            <a:ext cx="4518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Надпись на футболке «Я </a:t>
            </a:r>
            <a:r>
              <a:rPr lang="ru-RU" sz="16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РУССКИЙ» носит</a:t>
            </a:r>
            <a:br>
              <a:rPr lang="ru-RU" sz="16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явно </a:t>
            </a: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националистический характер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044402" y="188640"/>
            <a:ext cx="7509976" cy="1081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 националистический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95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896132" y="1844824"/>
            <a:ext cx="4968553" cy="3888432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Религиозный экстремизм 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определяется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как приверженность к крайним религиозным взглядам и методам действий по достижению своих религиозных целей. Он характеризуется фанатизмом, приверженностью к крайним вероучениям, возбуждением религиозной вражды и 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пропагандой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неполноценности граждан по признаку их отношения к религии, нетерпимостью к представителям других конфессий и т</a:t>
            </a:r>
            <a:r>
              <a:rPr lang="ru-RU" sz="2000" dirty="0" smtClean="0">
                <a:effectLst/>
                <a:latin typeface="Arial" pitchFamily="34" charset="0"/>
                <a:cs typeface="Arial" pitchFamily="34" charset="0"/>
              </a:rPr>
              <a:t>. п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94212" name="Picture 4" descr="мозг"/>
          <p:cNvPicPr>
            <a:picLocks noChangeAspect="1" noChangeArrowheads="1"/>
          </p:cNvPicPr>
          <p:nvPr/>
        </p:nvPicPr>
        <p:blipFill>
          <a:blip r:embed="rId2">
            <a:lum bright="6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115" y="473726"/>
            <a:ext cx="2736304" cy="367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5940946" y="4437112"/>
            <a:ext cx="320464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Надпись «Мозг тебе больше не понадобится»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содержит скрытый призыв против католиков, «стремящихся»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превратить православных россиян в «послушную рабочую силу»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040149" y="260648"/>
            <a:ext cx="4680520" cy="1081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религиозный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8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7779" y="548680"/>
            <a:ext cx="7400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План: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370" y="1644764"/>
            <a:ext cx="777686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Введение.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Научное толкование экстремизма.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Законодательное регулирование борьбы с экстремизмом.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Экстремизм в России.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Структура экстремистских организаций.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Типология экстремистских информационных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ресурсов.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Приемы манипулирования при вовлечении в экстремистские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организации.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Признаки экстремистских религиозных сект.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0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Прямоугольник 3"/>
          <p:cNvSpPr>
            <a:spLocks noChangeArrowheads="1"/>
          </p:cNvSpPr>
          <p:nvPr/>
        </p:nvSpPr>
        <p:spPr bwMode="auto">
          <a:xfrm>
            <a:off x="324322" y="1412776"/>
            <a:ext cx="842538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Непосредственно в экстремистских организациях можно выделить следующие структуры: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организаторы</a:t>
            </a: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«мозг» организации, формирующий ее идеологию и практику, разрабатывающий стратегию ее деятельности, соответствующие тактики, занимающиеся организацией исполнительных звеньев;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исполнители </a:t>
            </a:r>
            <a:r>
              <a:rPr kumimoji="0" lang="ru-RU" altLang="ru-RU" sz="2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лица, безусловно выполняющие приказы вышестоящих руководителей;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группа обеспечения</a:t>
            </a: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как правило, формирующаяся из лиц, сочувствующих организации, разделяющих радикальные и экстремистские взгляды.</a:t>
            </a:r>
          </a:p>
          <a:p>
            <a:pPr lvl="0" indent="0" eaLnBrk="1" fontAlgn="base" hangingPunct="1">
              <a:spcBef>
                <a:spcPts val="600"/>
              </a:spcBef>
              <a:spcAft>
                <a:spcPct val="0"/>
              </a:spcAft>
              <a:defRPr/>
            </a:pP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Одна из устойчивых тенденций последнего времени </a:t>
            </a:r>
            <a:r>
              <a:rPr lang="ru-RU" alt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слияние структур организованной преступности с экстремистскими и террористическими организациями. Особенно наглядно этот процесс наблюдается в Карачаево-Черкесии и Кабардино-Балкарии.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044402" y="332656"/>
            <a:ext cx="7643907" cy="86432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Структура экстремистских организаций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6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01769"/>
              </p:ext>
            </p:extLst>
          </p:nvPr>
        </p:nvGraphicFramePr>
        <p:xfrm>
          <a:off x="250868" y="1268413"/>
          <a:ext cx="8688308" cy="5129215"/>
        </p:xfrm>
        <a:graphic>
          <a:graphicData uri="http://schemas.openxmlformats.org/drawingml/2006/table">
            <a:tbl>
              <a:tblPr/>
              <a:tblGrid>
                <a:gridCol w="21720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20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20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720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6529">
                <a:tc gridSpan="4">
                  <a:txBody>
                    <a:bodyPr/>
                    <a:lstStyle/>
                    <a:p>
                      <a:endParaRPr lang="ru-RU" sz="1800" dirty="0">
                        <a:effectLst/>
                      </a:endParaRP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392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Статус в организации</a:t>
                      </a:r>
                    </a:p>
                  </a:txBody>
                  <a:tcPr marL="91456" marR="91456" marT="45719" marB="4571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5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Роль</a:t>
                      </a:r>
                    </a:p>
                  </a:txBody>
                  <a:tcPr marL="91456" marR="91456" marT="45719" marB="4571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5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Источник пополнения</a:t>
                      </a:r>
                    </a:p>
                  </a:txBody>
                  <a:tcPr marL="91456" marR="91456" marT="45719" marB="4571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5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Статус в обществе</a:t>
                      </a:r>
                    </a:p>
                  </a:txBody>
                  <a:tcPr marL="91456" marR="91456" marT="45719" marB="4571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6529">
                <a:tc rowSpan="2"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Идеологи</a:t>
                      </a:r>
                      <a:endParaRPr lang="en-US" sz="18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Университеты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Легальный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6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Финансисты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ТНК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6529">
                <a:tc rowSpan="3"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Переменный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Журналисты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СМИ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3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Снабженцы, 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квартирьеры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Общественные организации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Полулегальный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3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Исполнители, 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профессионалы</a:t>
                      </a:r>
                      <a:endParaRPr lang="ru-RU" sz="18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Организованная 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преступность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Нелегальный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91321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Одноразовые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Массовка, террористы-смертники</a:t>
                      </a:r>
                      <a:endParaRPr lang="ru-RU" sz="18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Экстремистские </a:t>
                      </a: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организации, 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секты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Нелегальный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1188418" y="332656"/>
            <a:ext cx="7510447" cy="86382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Функциональная структура экстремистских</a:t>
            </a:r>
            <a:b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террористических организаций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6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172" y="116632"/>
            <a:ext cx="788807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Типология экстремистских информационных ресурсов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38" y="1628900"/>
            <a:ext cx="8688309" cy="504046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Font typeface="Wingdings 2" panose="05020102010507070707" pitchFamily="18" charset="2"/>
              <a:buNone/>
              <a:defRPr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Сегодня 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сети Интернет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функционируют 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тысячи информационных ресурсов экстремистской и террористической направленности, которые условно можно разделить на три основные группы.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Font typeface="Wingdings 2" panose="05020102010507070707" pitchFamily="18" charset="2"/>
              <a:buNone/>
              <a:defRPr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первой группе 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следует отнести сайты международных террористических организаций, пропагандирующие идеи терроризма, экстремизма, сепаратизма и религиозной нетерпимости. Из них особую опасность представляют сайты экстремистских организаций, проповедующих радикальный исламизм и призывающих к «священной войне». Радикальные исламисты не только используют самые жесткие методы террора и насилия, но и широко пропагандируют их. Например, на пресловутом сайте www.kavkazcenter.com регулярно размешается информация об успешных террористических акциях.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99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Прямоугольник 3"/>
          <p:cNvSpPr>
            <a:spLocks noChangeArrowheads="1"/>
          </p:cNvSpPr>
          <p:nvPr/>
        </p:nvSpPr>
        <p:spPr bwMode="auto">
          <a:xfrm>
            <a:off x="396329" y="1606221"/>
            <a:ext cx="8296743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alt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Справочно</a:t>
            </a: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на сайте Al-Fateh.net дети могут поиграть в игры, посмотреть мультики и сделать домашние задания. Они также могут почитать истории о симпатичном ослике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и…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 том, как стать шахидом. Этот сайт сделан движением «ХАМАС». В наши дни террористические группировки часто привлекают детей с помощью красочных веб-сайтов. «ХАМАС» хорошо изучил фильмы Диснея: у них есть свой Микки-Маус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Фарфур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герой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телешоу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который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был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убит израильтянами. В этом прослеживается аналогия с гибелью 4000 палестинцев с начала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второй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интифады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«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Хезболла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» предлагает игры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Special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Force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and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Special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Force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2; последняя посвящена борьбе с Израилем. «Исламский Медиа-фронт», имеющий отношение к «Аль-Каиде», предлагает видеоигру, в которой дети могут использовать автоматы и гранаты, чтобы убить Джорджа Буша. А видео, снятое организацией «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Бадр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Аль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Тохид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», показывает, как детей тренируют в исламских школах. Дети одновременно учатся читать Коран и стрелять. «Когда я вырасту, я стану шахидом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», </a:t>
            </a:r>
            <a:r>
              <a:rPr lang="ru-RU" altLang="ru-RU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говорят эти дети.</a:t>
            </a:r>
            <a:endParaRPr kumimoji="0" lang="ru-RU" altLang="ru-R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altLang="ru-RU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Элизабет </a:t>
            </a:r>
            <a:r>
              <a:rPr kumimoji="0" lang="ru-RU" altLang="ru-RU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Бро</a:t>
            </a:r>
            <a:r>
              <a:rPr kumimoji="0" lang="ru-RU" altLang="ru-RU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,</a:t>
            </a:r>
            <a:r>
              <a:rPr kumimoji="0" lang="ru-RU" altLang="ru-RU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обозреватель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Newsweek</a:t>
            </a:r>
            <a:endParaRPr kumimoji="0" lang="ru-RU" altLang="ru-RU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717172" y="116632"/>
            <a:ext cx="7888070" cy="132556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Типология экстремистских информационных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40464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Прямоугольник 3"/>
          <p:cNvSpPr>
            <a:spLocks noChangeArrowheads="1"/>
          </p:cNvSpPr>
          <p:nvPr/>
        </p:nvSpPr>
        <p:spPr bwMode="auto">
          <a:xfrm>
            <a:off x="539428" y="1570722"/>
            <a:ext cx="8281838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lvl="0" eaLnBrk="1" fontAlgn="base" hangingPunct="1">
              <a:spcBef>
                <a:spcPts val="120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Вторую группу </a:t>
            </a:r>
            <a:r>
              <a:rPr lang="ru-RU" alt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составляют сайты, разжигающие ксенофобию на основе расовой или национальной принадлежности, в которую входят </a:t>
            </a:r>
            <a:r>
              <a:rPr lang="ru-RU" altLang="ru-RU" sz="22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интернет-ресурсы</a:t>
            </a:r>
            <a:r>
              <a:rPr lang="ru-RU" alt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откровенно фашистского и националистического толка.</a:t>
            </a:r>
          </a:p>
          <a:p>
            <a:pPr eaLnBrk="1" fontAlgn="base" hangingPunct="1">
              <a:spcBef>
                <a:spcPts val="1200"/>
              </a:spcBef>
              <a:spcAft>
                <a:spcPct val="0"/>
              </a:spcAft>
              <a:defRPr/>
            </a:pPr>
            <a:r>
              <a:rPr lang="ru-RU" altLang="ru-RU" sz="2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Информационные </a:t>
            </a:r>
            <a:r>
              <a:rPr lang="ru-RU" alt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ресурсы, составляющие </a:t>
            </a:r>
            <a:r>
              <a:rPr lang="ru-RU" alt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третью группу</a:t>
            </a:r>
            <a:r>
              <a:rPr lang="ru-RU" alt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напрямую не являются террористическими, однако содержат информацию о том, как в кустарных условиях изготовить взрывчатые вещества, получить сильнодействующие ядовитые вещества, собрать самодельное взрывное устройство. Сайты, относящиеся к данной группе, многочисленны, недолговечны и располагаются практически в любой точке Интернета.</a:t>
            </a:r>
          </a:p>
          <a:p>
            <a:pPr marL="0" marR="0" lvl="0" indent="0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	</a:t>
            </a: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717172" y="116632"/>
            <a:ext cx="7888070" cy="132556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Типология экстремистских информационных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52471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Прямоугольник 3"/>
          <p:cNvSpPr>
            <a:spLocks noChangeArrowheads="1"/>
          </p:cNvSpPr>
          <p:nvPr/>
        </p:nvSpPr>
        <p:spPr bwMode="auto">
          <a:xfrm>
            <a:off x="612353" y="1864563"/>
            <a:ext cx="8215679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Контролировать </a:t>
            </a:r>
            <a:r>
              <a:rPr kumimoji="0" lang="ru-RU" alt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общее количество ресурсов экстремистского и террористического характера крайне сложно в связи с тем, что в современных условиях создание подобного информационного ресурса занимает у квалифицированного специалиста примерно 30 минут. Серьезные и устоявшиеся ресурсы, активно используемые данными организациями, имеют сложившуюся аудиторию</a:t>
            </a:r>
            <a: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</a:t>
            </a:r>
            <a:b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 </a:t>
            </a:r>
            <a:r>
              <a:rPr kumimoji="0" lang="ru-RU" alt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для получения доступа к закрытым частям указанных сайтов требуются различные проверки либо рекомендации действующих членов организаций.</a:t>
            </a: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717172" y="116632"/>
            <a:ext cx="7888070" cy="132556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Типология экстремистских информационных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15928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46" y="1700808"/>
            <a:ext cx="8328269" cy="4968552"/>
          </a:xfrm>
        </p:spPr>
        <p:txBody>
          <a:bodyPr>
            <a:normAutofit/>
          </a:bodyPr>
          <a:lstStyle/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Методы 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 регулированию поведения могут быть чрезвычайно эффективными и приводить к состоянию глубинной зависимости. Эти методы базируются на двух </a:t>
            </a:r>
            <a:r>
              <a:rPr lang="ru-RU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основных принципах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lvl="0" indent="-457200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 typeface="+mj-lt"/>
              <a:buAutoNum type="arabicPeriod"/>
              <a:defRPr/>
            </a:pP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 можете заставить человека вести себя так, как вы этого хотите, вы можете заставить его поверить в то, что вы хотите.</a:t>
            </a:r>
          </a:p>
          <a:p>
            <a:pPr marL="457200" lvl="0" indent="-457200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 typeface="+mj-lt"/>
              <a:buAutoNum type="arabicPeriod"/>
              <a:defRPr/>
            </a:pPr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Внезапные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резкие перемены среды могут сделать человека особенно подверженным влиянию и привести его к неожиданным и глубоким переменам мироощущения, системы ценностей и веры.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44402" y="159221"/>
            <a:ext cx="7560840" cy="13255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Приемы манипулирования при вовлечении в экстремистские организации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93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322" y="1268760"/>
            <a:ext cx="8640960" cy="5517232"/>
          </a:xfrm>
        </p:spPr>
        <p:txBody>
          <a:bodyPr>
            <a:normAutofit fontScale="85000" lnSpcReduction="10000"/>
          </a:bodyPr>
          <a:lstStyle/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Движение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может длительно контролировать своих членов, используя: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Изоляцию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Если вы физически отделены от общества и привычного окружения, вы можете утратить собственное ощущение действительности.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Социальное групповое давление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Если эксплуатируется присущее вам от природы чувство принадлежности к социуму, вы можете начать подавлять в себе сомнения в идеях группы или сопротивление им, которые вы выразили бы в других обстоятельствах.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Вину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Учение группы о спасении подкрепляется намеренным преувеличением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«грехов»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вашей прошлой жизни.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Страх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Лояльность группе и подчинение ее правилам и идеологии может достигаться путем запугивания, а также угрозой серьезных духовных и физических последствий, вытекающих из различных нарушений.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Бомбардировку любовью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Чувство единой семьи и принадлежности может быть искусственно создано постоянными объятиями, поцелуями, прикосновениями и непрекращающейся лестью.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Отсутствие всего личного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Если вам не оставляют времени на самого себя, если вам нельзя побыть в одиночестве, вы можете утратить способность объективно мыслить и оценить ситуацию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«со стороны», «в перспективе».</a:t>
            </a:r>
            <a:endParaRPr lang="ru-RU" sz="1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Усталость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Если вы не получаете необходимого отдыха, вы можете утратить способность ориентироваться в обстановке и сделаться сугубо подверженным влиянию, в особенности если при этом вас постоянно ставят во все новые и новые непривычные для вас положения и предоставляют противоречивую </a:t>
            </a:r>
            <a:r>
              <a:rPr lang="ru-RU" sz="1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информацию.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44402" y="159221"/>
            <a:ext cx="7560840" cy="132556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Приемы манипулирования при вовлечении</a:t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экстремистские организации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77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2796" y="1412776"/>
            <a:ext cx="878650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Правительство ФРГ в листовке, которая раздается школьникам, выделяет следующие 17 признаков экстремистских религиозных сект (течений):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3050" lvl="0" indent="-273050">
              <a:buFontTx/>
              <a:buAutoNum type="arabicPeriod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группе ты найдешь именно то, что до сих пор напрасно искал. Она знает абсолютно точно, чего тебе не хватает.</a:t>
            </a:r>
          </a:p>
          <a:p>
            <a:pPr marL="273050" lvl="0" indent="-273050">
              <a:buFontTx/>
              <a:buAutoNum type="arabicPeriod" startAt="2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Уже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первая встреча открывает для тебя полностью новый взгляд на вещи.</a:t>
            </a:r>
          </a:p>
          <a:p>
            <a:pPr marL="273050" lvl="0" indent="-273050">
              <a:buFontTx/>
              <a:buAutoNum type="arabicPeriod" startAt="3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Мировоззрение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группы ошеломляюще просто и объясняет любую проблему.</a:t>
            </a:r>
          </a:p>
          <a:p>
            <a:pPr marL="273050" lvl="0" indent="-273050">
              <a:buFontTx/>
              <a:buAutoNum type="arabicPeriod" startAt="4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Трудно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составить точную характеристику группы. Ты не должен размышлять или проверять. Твой новые друзья говорят: 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«Это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невозможно объяснить, ты должен пережить это 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пойдем сейчас с нами в наш 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Центр».</a:t>
            </a:r>
            <a:endParaRPr lang="ru-RU" altLang="ru-RU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73050" lvl="0" indent="-273050">
              <a:buFontTx/>
              <a:buAutoNum type="arabicPeriod" startAt="5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группы есть учитель, медиум, вождь или гуру. Только он знает всю истину.</a:t>
            </a:r>
          </a:p>
          <a:p>
            <a:pPr marL="273050" lvl="0" indent="-273050">
              <a:buFontTx/>
              <a:buAutoNum type="arabicPeriod" startAt="6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Учение группы считается единственно настоящим, вечно истинным знанием. Традиционная наука, рациональное мышление, разум отвергаются, поскольку они негативные, сатанинские, непросвещенные.</a:t>
            </a:r>
          </a:p>
          <a:p>
            <a:pPr marL="273050" lvl="0" indent="-273050">
              <a:buFontTx/>
              <a:buAutoNum type="arabicPeriod" startAt="7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Критика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со стороны не принадлежащих к группе считается доказательством ее правоты.</a:t>
            </a:r>
          </a:p>
          <a:p>
            <a:pPr marL="273050" lvl="0" indent="-273050">
              <a:buFontTx/>
              <a:buAutoNum type="arabicPeriod" startAt="8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Мир катится к катастрофе, и только группа знает, как можно спасти его.</a:t>
            </a:r>
          </a:p>
          <a:p>
            <a:pPr marL="273050" lvl="0" indent="-273050">
              <a:buFontTx/>
              <a:buAutoNum type="arabicPeriod" startAt="9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Твоя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группа 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это элита. Остальное человечество тяжело больно и глубоко потеряно: ведь оно не сотрудничаете группой или не позволяет ей спасать себя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116410" y="116632"/>
            <a:ext cx="756084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Признаки экстремистских</a:t>
            </a:r>
            <a:br>
              <a:rPr lang="ru-RU" sz="32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религиозный сект</a:t>
            </a:r>
            <a:endParaRPr lang="ru-RU" sz="3200" b="1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47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6330" y="1412776"/>
            <a:ext cx="8712968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Ты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должен немедленно стать членом группы.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Группа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отграничивает себя от остального мира, например одеждой, пищей, особым языком, четкой регламентацией межличностных отношений.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Группа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желает, чтобы ты разорвал свои 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«старые»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отношения, так как они препятствуют твоему развитию.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Твои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сексуальные отношения регламентируются извне. Например, руководство подбирает партнеров, предписывает групповой секс или, наоборот, полное воздержание.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Группа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наполняет все твое время заданиями: продажей книг или газет, вербовкой новых членов, посещением курсов, медитациями...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Очень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сложно остаться 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одному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кто-то из группы всегда рядом с тобой.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ты начинаешь сомневаться, если обещанный успех не </a:t>
            </a: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приходит, то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виноват всегда окажешься сам, поскольку ты якобы недостаточно много работаешь над собой или слишком слабо веришь.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Группа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требует абсолютного и беспрекословного соблюдения своих правил и дисциплины, поскольку это единственный путь к спасению.</a:t>
            </a:r>
          </a:p>
          <a:p>
            <a:pPr lvl="0">
              <a:spcBef>
                <a:spcPts val="600"/>
              </a:spcBef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Листовка заканчивается предупреждением: </a:t>
            </a:r>
            <a:r>
              <a:rPr lang="ru-RU" alt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alt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хотя бы один признак кажется тебе знакомым, БУДЬ ОСТОРОЖЕН</a:t>
            </a:r>
            <a:r>
              <a:rPr lang="ru-RU" alt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ru-RU" altLang="ru-RU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116410" y="116632"/>
            <a:ext cx="7560840" cy="132556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Признаки экстремистских</a:t>
            </a:r>
            <a:b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религиозный сект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4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94" y="562074"/>
            <a:ext cx="8231029" cy="27463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Введение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9397" name="Rectangle 5"/>
          <p:cNvSpPr>
            <a:spLocks noGrp="1" noChangeArrowheads="1"/>
          </p:cNvSpPr>
          <p:nvPr>
            <p:ph idx="1"/>
          </p:nvPr>
        </p:nvSpPr>
        <p:spPr>
          <a:xfrm>
            <a:off x="540346" y="1268760"/>
            <a:ext cx="8352928" cy="5400328"/>
          </a:xfrm>
        </p:spPr>
        <p:txBody>
          <a:bodyPr>
            <a:noAutofit/>
          </a:bodyPr>
          <a:lstStyle/>
          <a:p>
            <a:pPr eaLnBrk="1" hangingPunct="1">
              <a:spcBef>
                <a:spcPts val="30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В большинстве случаев проявлениям терроризма всегда предшествует наличие у террористов экстремистских взглядов. Если экстремизм составляет крайне радикальные взгляды различного толка, то терроризм имеет крайне радикальные действия политического, идеологического характера.</a:t>
            </a:r>
          </a:p>
          <a:p>
            <a:pPr eaLnBrk="1" hangingPunct="1">
              <a:spcBef>
                <a:spcPts val="30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Экстремизм во всех его видах является идеологическим источником терроризма – это он подает терроризму идеи, питает его духовно, оправдывает террористов и террористические акты, называя их, например, «возмездием» или «священной войной». Поэтому возможно утверждение, что за все, что творит терроризм, ответственен и экстремизм. Логическая цепочка возникновения и развития экстремизма и терроризма такова, что идеология экстремизма может привести к организации террористической деятельности и в итоге к сепаратизму, т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. е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 посягательству на территориальную целостность государства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alt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65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322" y="260648"/>
            <a:ext cx="8688309" cy="8382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Заключение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322" y="1412776"/>
            <a:ext cx="8688309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В России нет столь сильного распространения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«религиозного» экстремизма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как, например, в Японии и Индии, однако его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проявления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активной форме на Северном Кавказе мы наблюдаем. В масштабе государства нет откровенно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антииммигрантских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экстремистских групп, как, например, в Германии или Швеции, но в отдельных субъектах Северного Кавказа имели место антиконституционные действия должностных лиц. Следовательно, можно отметить, что в России наблюдается распространение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экстремизма ксенофобского толка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основанного на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этнорасовой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нетерпимости, а также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политический экстремизм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неофашистского толка, основанный на идеях группового неравенства и отторжении культурных различий, на пропаганде тоталитарного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порядка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ненависти. Именно эти формы имеют достаточную почву и наиболее опасны для страны с многоэтничным и многорасовым составом населения. Хотя расизм может существовать и в обществах, где нет особого расового многообразия. Экстремисты придают расовый смысл даже малейшим и воображаемым внешним различиям граждан.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8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322" y="260648"/>
            <a:ext cx="8688309" cy="838200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Заключение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322" y="1340768"/>
            <a:ext cx="8688309" cy="54006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Одной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из важнейших </a:t>
            </a:r>
            <a:r>
              <a:rPr lang="ru-RU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стратегий противодействия экстремизму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должна стать деятельность по недопущению рекламирования элементов насилия и фанатизма, т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. е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. политика отказа в публичности радикализму, экстремизму от религии. На экранах телевизоров и в печати не должны появляться и цитироваться не только теоретики и активисты экстремизма, но и сообщения на эту тему должны носить строго дозированный и целенаправленный характер без пересказа аргументов и показа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«как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это можно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делать».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900" dirty="0">
                <a:latin typeface="Arial" pitchFamily="34" charset="0"/>
                <a:cs typeface="Arial" pitchFamily="34" charset="0"/>
              </a:rPr>
              <a:t>Насилие распространено на нашем телевидении и в большинстве фильмов: герои утверждают справедливость именно при помощи насилия. Следовательно, наиболее массовый в современных условиях источник информации не только не приучает население, и в первую очередь молодежь, к собственному культурному наследию, а скорее наоборот, отучает от него, навязывая стереотипы массовой культуры, причем преимущественно в американском варианте. Примером борьбы с такого родом культурной экспансией, пропагандирующей культ героев, утверждающих справедливость путем уничтожения своих противников, может служить широко освещаемая культурная политика государства, которая устраивала все слои общества.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81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401" y="365127"/>
            <a:ext cx="7472427" cy="90363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Нормативно-правовые акты: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330" y="1412776"/>
            <a:ext cx="8424936" cy="5184576"/>
          </a:xfrm>
        </p:spPr>
        <p:txBody>
          <a:bodyPr>
            <a:normAutofit fontScale="92500" lnSpcReduction="10000"/>
          </a:bodyPr>
          <a:lstStyle/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Конституция Российской Федерации : принята всенародным голосованием 12.12.1993 (с учетом поправок, внесенных законами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РФ</a:t>
            </a:r>
            <a:b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поправках к Конституции РФ от 30.12.2008 № 6-ФКЗ, от 30.12.2008 № 7-ФКЗ, от 05.02.2014 № 2-ФКЗ, от 21.07.2014 № 11-ФКЗ) // Собр. законодательства РФ. – 2014. – № 31. – Ст. 4398.</a:t>
            </a:r>
          </a:p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26.09.1997 № 125-ФЗ (ред. от 02.07.2013) (с изм. и доп., вступ. в силу с 01.09.2013) «О свободе совести и о религиозных объединениях» // Собр. законодательства РФ. – 1997. – № 39. – Ст. 4465.</a:t>
            </a:r>
          </a:p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25 июля 2002 № 114-ФЗ (ред. от 23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нояб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 2015) «О противодействии экстремистской деятельности» // Собр. законодательства РФ. – 2002. – № 30. – Ст. 3031.</a:t>
            </a:r>
          </a:p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3 апр. 1995 г. № 40-ФЗ (изм. от 30 дек. 2015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О федеральной службе безопасности» // Российская газета. – 1995. – 12 апр. – № 72.</a:t>
            </a:r>
          </a:p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12.08.1995 № 144-ФЗ (ред. от 29.06.2015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Об оперативно-розыскной деятельности» // Собр. законодательства РФ. – 1995. – № 33. – Ст. 3349.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69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401" y="365127"/>
            <a:ext cx="7472427" cy="90363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Нормативно-правовые акты: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330" y="1412776"/>
            <a:ext cx="8424936" cy="5184576"/>
          </a:xfrm>
        </p:spPr>
        <p:txBody>
          <a:bodyPr>
            <a:normAutofit/>
          </a:bodyPr>
          <a:lstStyle/>
          <a:p>
            <a:pPr marL="442913" lvl="0" indent="-442913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РФ от 18.01.2003 № 27 (ред. от 24.03.2011) «Об утверждении Положения о порядке определения перечня организаций и физических лиц, в отношении которых имеются сведения об их причастности к экстремистской деятельности или терроризму, и доведения этого перечня до сведения организаций, осуществляющих операции с денежными средствами или иным имуществом» // Собр. законодательства РФ. – 2003. – № 4. – Ст. 329.</a:t>
            </a:r>
          </a:p>
          <a:p>
            <a:pPr marL="442913" lvl="0" indent="-442913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Приказ Минюста России № 362, МВД России № 810, ФСБ России № 584 от 25.11.2010 «О взаимодействии Министерства юстиции Российской Федерации, Министерства внутренних дел Российской Федерации и Федеральной службы безопасности Российской Федерации в целях повышения эффективности деятельности учреждений (подразделений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), осуществляющих проведение исследований и экспертиз по делам, связанным с проявлением экстремизма» // Российская газета. – 2010. – 10 декабря. – № 280.</a:t>
            </a:r>
          </a:p>
          <a:p>
            <a:pPr marL="457200" indent="-457200">
              <a:buFont typeface="+mj-lt"/>
              <a:buAutoNum type="arabicPeriod" startAt="5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69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38" y="836712"/>
            <a:ext cx="8231029" cy="274638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rgbClr val="002060"/>
                </a:solidFill>
                <a:latin typeface="Arial Black" pitchFamily="34" charset="0"/>
              </a:rPr>
              <a:t>Введение</a:t>
            </a:r>
            <a:endParaRPr lang="ru-RU" sz="26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9397" name="Rectangle 5"/>
          <p:cNvSpPr>
            <a:spLocks noGrp="1" noChangeArrowheads="1"/>
          </p:cNvSpPr>
          <p:nvPr>
            <p:ph idx="1"/>
          </p:nvPr>
        </p:nvSpPr>
        <p:spPr>
          <a:xfrm>
            <a:off x="540346" y="1700808"/>
            <a:ext cx="8159077" cy="496828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Изучение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истории возникновения и развития экстремизма и терроризма представляется актуальным,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ибо,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как сказал великий российский историк Н. М. Карамзин, знание истории помогает нам понимать настоящее. Обнаружение сущностных признаков терроризма как крайнего проявления экстремизма в его историческом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развитии</a:t>
            </a:r>
            <a:br>
              <a:rPr lang="ru-RU" alt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раскрытие его правовой природы, возможно, поможет правильно диагностировать эту «чуму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XX–XXI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веков» на будущее.</a:t>
            </a:r>
          </a:p>
        </p:txBody>
      </p:sp>
    </p:spTree>
    <p:extLst>
      <p:ext uri="{BB962C8B-B14F-4D97-AF65-F5344CB8AC3E}">
        <p14:creationId xmlns:p14="http://schemas.microsoft.com/office/powerpoint/2010/main" val="356574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4402" y="332656"/>
            <a:ext cx="7643907" cy="86432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Научное толкование экстремизма 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12354" y="1700808"/>
            <a:ext cx="8087069" cy="4680520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</a:t>
            </a:r>
            <a:r>
              <a:rPr lang="ru-RU" altLang="ru-RU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(от лат. </a:t>
            </a:r>
            <a:r>
              <a:rPr lang="ru-RU" altLang="ru-RU" sz="2200" i="1" dirty="0" err="1">
                <a:latin typeface="Arial" pitchFamily="34" charset="0"/>
                <a:cs typeface="Arial" pitchFamily="34" charset="0"/>
              </a:rPr>
              <a:t>extremus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– крайний) трактуется как приверженность крайним взглядам и мерам (обычно в политике), среди которых можно отметить провокацию беспорядков, гражданское неповиновение, террористические акции, методы партизанской войны.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Под термином «экстремизм» также следует понимать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нетерпимость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к иным социальным группам (ксенофобия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установление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над ними превосходства (расизм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стремление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к полному их уничтожению (геноцид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Крайней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формой экстремизма является </a:t>
            </a:r>
            <a:r>
              <a:rPr lang="ru-RU" altLang="ru-RU" sz="2200" b="1" dirty="0">
                <a:latin typeface="Arial" pitchFamily="34" charset="0"/>
                <a:cs typeface="Arial" pitchFamily="34" charset="0"/>
              </a:rPr>
              <a:t>терроризм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hangingPunct="1"/>
            <a:endParaRPr lang="ru-RU" altLang="ru-RU" sz="1800" b="1" dirty="0">
              <a:solidFill>
                <a:srgbClr val="000099"/>
              </a:solidFill>
            </a:endParaRPr>
          </a:p>
          <a:p>
            <a:pPr eaLnBrk="1" hangingPunct="1"/>
            <a:endParaRPr lang="ru-RU" altLang="ru-RU" sz="2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3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7359" y="332656"/>
            <a:ext cx="7643907" cy="86432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Научное толкование экстремизма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40346" y="1628800"/>
            <a:ext cx="8159077" cy="5229200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Основные </a:t>
            </a:r>
            <a:r>
              <a:rPr lang="ru-RU" alt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признаки экстремизма</a:t>
            </a:r>
            <a:r>
              <a:rPr lang="ru-RU" alt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политический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характер деятельности (желание получить власть над обществом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обусловленность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интересами личности индивида или индивидов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форма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деятельности, в абсолютном большинстве случаев проявляющаяся в насилии (терроризм и иные формы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пропаганда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своих взглядов.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В зависимости от направленности экстремистской деятельности выделяются такие </a:t>
            </a:r>
            <a:r>
              <a:rPr lang="ru-RU" alt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виды экстремизма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как: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политический,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националистический,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религиозный,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экономический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hangingPunct="1"/>
            <a:endParaRPr lang="ru-RU" altLang="ru-RU" sz="1800" b="1" dirty="0">
              <a:solidFill>
                <a:srgbClr val="000099"/>
              </a:solidFill>
            </a:endParaRPr>
          </a:p>
          <a:p>
            <a:pPr eaLnBrk="1" hangingPunct="1"/>
            <a:endParaRPr lang="ru-RU" altLang="ru-RU" sz="2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14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>
          <a:xfrm>
            <a:off x="1116410" y="259681"/>
            <a:ext cx="7509976" cy="108108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Законодательное </a:t>
            </a:r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регулирование </a:t>
            </a:r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борьбы</a:t>
            </a:r>
            <a:b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с экстремизмом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8338" y="1556792"/>
            <a:ext cx="8568952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Проблемы противодействия экстремизму уже не первый год находятся в центре пристального внимания государства. Сформирована комплексная правовая база: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принят Федеральный закон от 25 июля 2002 г. № 114-ФЗ</a:t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«О противодействии экстремистской деятельности»;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внесены изменения в Уголовный кодекс РФ (УК РФ) и Кодекс об административных правонарушениях РФ (КоАП РФ);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Верховный Суд РФ обобщил практику применения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антиэкстремистских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уголовно-правовых норм и изложил рекомендации по их квалификации и т. д.</a:t>
            </a:r>
          </a:p>
          <a:p>
            <a:pPr>
              <a:spcBef>
                <a:spcPts val="600"/>
              </a:spcBef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Принимаются меры организационного характера: в структуре правоохранительных органов созданы специальные подразделения, деятельность которых ориентирована именно на противодействие экстремизму.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54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>
          <a:xfrm>
            <a:off x="1455306" y="259681"/>
            <a:ext cx="7509976" cy="1081087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rgbClr val="002060"/>
                </a:solidFill>
                <a:latin typeface="Arial Black" pitchFamily="34" charset="0"/>
              </a:rPr>
              <a:t>Законодательное </a:t>
            </a:r>
            <a:r>
              <a:rPr lang="ru-RU" sz="2600" dirty="0">
                <a:solidFill>
                  <a:srgbClr val="002060"/>
                </a:solidFill>
                <a:latin typeface="Arial Black" pitchFamily="34" charset="0"/>
              </a:rPr>
              <a:t>регулирование борьбы </a:t>
            </a:r>
            <a:r>
              <a:rPr lang="ru-RU" sz="2600">
                <a:solidFill>
                  <a:srgbClr val="002060"/>
                </a:solidFill>
                <a:latin typeface="Arial Black" pitchFamily="34" charset="0"/>
              </a:rPr>
              <a:t>с </a:t>
            </a:r>
            <a:r>
              <a:rPr lang="ru-RU" sz="2600" smtClean="0">
                <a:solidFill>
                  <a:srgbClr val="002060"/>
                </a:solidFill>
                <a:latin typeface="Arial Black" pitchFamily="34" charset="0"/>
              </a:rPr>
              <a:t>экстремизмом</a:t>
            </a:r>
            <a:endParaRPr lang="ru-RU" sz="26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330" y="1232168"/>
            <a:ext cx="86409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Именно законодательные запреты, в том числе уголовные, являются тем нормативным индикатором, который позволяет формировать в обществе негативное отношение к экстремизму как к не только опасной, но и противоправной деятельности.</a:t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В правовом смысле вне конкретных запретов понять суть экстремизма невозможно – он определен именно в них, и иначе его нельзя вычленить из всего многообразия форм отклоняющегося поведения; экстремизм в правовом аспекте представляет собой комплекс нормативных запретов, что характерно для иных видов общественно опасной деятельности. Наиболее же опасным его видом является 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преступный экстремизм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под которым следует понимать комплекс деяний из числа альтернативно указанных в ст. 1 Закона «О противодействии экстремистской деятельности»,</a:t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за осуществление которых установлена уголовная ответственность.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2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972394" y="332929"/>
            <a:ext cx="7510447" cy="86382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Политический экстремизм</a:t>
            </a:r>
            <a:b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уголовный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322" y="1412776"/>
            <a:ext cx="8821266" cy="532859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Ядро преступного экстремизма, в том числе политического, составляют деяния,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предусмотренные статьями УК РФ: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280 «Публичные призывы к осуществлению экстремистской деятельности»;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282 «Возбуждение ненависти либо вражды, а равно унижение человеческого достоинства»;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282.1 «Организация экстремистского сообщества»;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282.2 «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деятельности экстремистской организации».</a:t>
            </a:r>
            <a:endParaRPr lang="ru-RU" sz="21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Особую опасность представляет преступный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политический экстремизм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, поскольку для его приверженцев характерно стремление к дестабилизации, уничтожению существующих государственных структур, разрушению политической системы современного  общества с целью установления нового политического порядка. В связи с антигосударственной направленностью такого экстремизма к его уголовно-правовой характеристике наряду с приведенными выше нормами УК РФ можно также отнести деяния, предусмотренные статьями УК РФ: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277 «Посягательство на жизнь государственного или общественного деятеля»;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278 «Насильственный захват власти или насильственное удержание власти»;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279 «Вооруженный мятеж».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10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Доклад 16-10-2015_2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Words>2838</Words>
  <Application>Microsoft Office PowerPoint</Application>
  <PresentationFormat>Произвольный</PresentationFormat>
  <Paragraphs>192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1_Default Design</vt:lpstr>
      <vt:lpstr>Доклад 16-10-2015_2</vt:lpstr>
      <vt:lpstr>Презентация PowerPoint</vt:lpstr>
      <vt:lpstr>Презентация PowerPoint</vt:lpstr>
      <vt:lpstr>Введение</vt:lpstr>
      <vt:lpstr>Введение</vt:lpstr>
      <vt:lpstr>Научное толкование экстремизма </vt:lpstr>
      <vt:lpstr>Научное толкование экстремизма </vt:lpstr>
      <vt:lpstr>Законодательное регулирование борьбы с экстремизмом</vt:lpstr>
      <vt:lpstr>Законодательное регулирование борьбы с экстремизмом</vt:lpstr>
      <vt:lpstr>Политический экстремизм и уголовный закон</vt:lpstr>
      <vt:lpstr>Политический экстремизм и уголовный закон</vt:lpstr>
      <vt:lpstr>Политический экстремизм и уголовный закон</vt:lpstr>
      <vt:lpstr>Политический экстремизм и уголовный закон</vt:lpstr>
      <vt:lpstr>Экстремизм в России</vt:lpstr>
      <vt:lpstr>Экстремизм в России</vt:lpstr>
      <vt:lpstr>Экстремизм в России</vt:lpstr>
      <vt:lpstr>Экстремизм политический представляет собой деятельность общественных объединений, иных организаций, должностных лиц и граждан, направленная на насильственное изменение конституционного строя, разжигание социальной, расовой, национальной или религиозной розни, иное применение насилия для достижения политических целей, а также публичные призывы к совершению противоправных действий.</vt:lpstr>
      <vt:lpstr>Этнонациональный экстремизм в своей сущности связан с такой категорией, как национализм, который трактуется как реакционная идеология, состоящая в проповеди национальной исключительности и национального превосходства. Национализм может выступать как в форме разжигания национальной розни между национальностями и народностями одной страны, так и в форме натравливания народа одной страны на народ другой.</vt:lpstr>
      <vt:lpstr>Националистический экстремизм направлен на подрыв конституционных принципов государственной национальной политики, ущемление прав граждан в связи с национальной принадлежностью, разжигание национальной розни, на дискредитацию должностных лиц по национальному признаку и т. п.</vt:lpstr>
      <vt:lpstr>Религиозный экстремизм определяется как приверженность к крайним религиозным взглядам и методам действий по достижению своих религиозных целей. Он характеризуется фанатизмом, приверженностью к крайним вероучениям, возбуждением религиозной вражды и пропагандой неполноценности граждан по признаку их отношения к религии, нетерпимостью к представителям других конфессий и т. п.</vt:lpstr>
      <vt:lpstr>Структура экстремистских организаций</vt:lpstr>
      <vt:lpstr>Функциональная структура экстремистских и террористических организаций</vt:lpstr>
      <vt:lpstr>Типология экстремистских информационных ресурсов</vt:lpstr>
      <vt:lpstr>Типология экстремистских информационных ресурсов</vt:lpstr>
      <vt:lpstr>Типология экстремистских информационных ресурсов</vt:lpstr>
      <vt:lpstr>Типология экстремистских информационных ресурсов</vt:lpstr>
      <vt:lpstr>Приемы манипулирования при вовлечении в экстремистские организации</vt:lpstr>
      <vt:lpstr>Приемы манипулирования при вовлечении в экстремистские организации</vt:lpstr>
      <vt:lpstr>Признаки экстремистских религиозный сект</vt:lpstr>
      <vt:lpstr>Признаки экстремистских религиозный сект</vt:lpstr>
      <vt:lpstr>Заключение</vt:lpstr>
      <vt:lpstr>Заключение</vt:lpstr>
      <vt:lpstr>Нормативно-правовые акты:</vt:lpstr>
      <vt:lpstr>Нормативно-правовые акты: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Nady</cp:lastModifiedBy>
  <cp:revision>152</cp:revision>
  <cp:lastPrinted>2013-02-15T04:39:28Z</cp:lastPrinted>
  <dcterms:created xsi:type="dcterms:W3CDTF">2012-09-16T05:10:25Z</dcterms:created>
  <dcterms:modified xsi:type="dcterms:W3CDTF">2024-11-19T07:03:12Z</dcterms:modified>
</cp:coreProperties>
</file>