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367" r:id="rId5"/>
    <p:sldId id="386" r:id="rId6"/>
    <p:sldId id="378" r:id="rId7"/>
    <p:sldId id="379" r:id="rId8"/>
    <p:sldId id="380" r:id="rId9"/>
    <p:sldId id="383" r:id="rId10"/>
    <p:sldId id="385" r:id="rId11"/>
    <p:sldId id="384" r:id="rId12"/>
    <p:sldId id="381" r:id="rId13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DAD"/>
    <a:srgbClr val="EEBE60"/>
    <a:srgbClr val="FF0000"/>
    <a:srgbClr val="CCFFCC"/>
    <a:srgbClr val="008E40"/>
    <a:srgbClr val="CC99FF"/>
    <a:srgbClr val="D9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3666" autoAdjust="0"/>
  </p:normalViewPr>
  <p:slideViewPr>
    <p:cSldViewPr snapToGrid="0">
      <p:cViewPr varScale="1">
        <p:scale>
          <a:sx n="64" d="100"/>
          <a:sy n="64" d="100"/>
        </p:scale>
        <p:origin x="-581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328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3314941074670863"/>
          <c:y val="6.1229767221693827E-2"/>
          <c:w val="0.43881670939642692"/>
          <c:h val="0.8775404655566124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Телефонное и СМС-мошенничество</c:v>
                </c:pt>
                <c:pt idx="1">
                  <c:v>Мессенджеры</c:v>
                </c:pt>
                <c:pt idx="2">
                  <c:v>Социальные сети</c:v>
                </c:pt>
                <c:pt idx="3">
                  <c:v>Электронные письма</c:v>
                </c:pt>
                <c:pt idx="4">
                  <c:v>Поддельные сайты</c:v>
                </c:pt>
                <c:pt idx="5">
                  <c:v>Поддельные приложения банков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0.60000000000000009</c:v>
                </c:pt>
                <c:pt idx="1">
                  <c:v>0.12000000000000001</c:v>
                </c:pt>
                <c:pt idx="2">
                  <c:v>0.1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9-4AA7-8938-9543D3C4298D}"/>
            </c:ext>
          </c:extLst>
        </c:ser>
        <c:dLbls/>
        <c:gapWidth val="182"/>
        <c:axId val="65481344"/>
        <c:axId val="66847104"/>
      </c:barChart>
      <c:catAx>
        <c:axId val="6548134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47104"/>
        <c:crosses val="autoZero"/>
        <c:auto val="1"/>
        <c:lblAlgn val="ctr"/>
        <c:lblOffset val="100"/>
      </c:catAx>
      <c:valAx>
        <c:axId val="6684710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tickLblPos val="none"/>
        <c:crossAx val="654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D5E135-A5A3-44C2-8442-1B21F414FDA3}" type="datetimeFigureOut">
              <a:rPr lang="ru-RU"/>
              <a:pPr>
                <a:defRPr/>
              </a:pPr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C56F9-D988-4070-BF0D-FBA1EDB5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90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50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64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8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11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71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64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589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C56F9-D988-4070-BF0D-FBA1EDB538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46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083" y="0"/>
            <a:ext cx="577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47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8F18-4AE4-45E7-8692-31E5C6D4F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66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E33F-5873-4858-BF4D-B4BD95AE2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27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E4-B22F-45FC-8343-B477E971E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18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FDE3-D73C-468D-8022-FC2C127E2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8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2384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3861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2790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36037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2802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770563" cy="2636838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2"/>
          </p:nvPr>
        </p:nvSpPr>
        <p:spPr>
          <a:xfrm>
            <a:off x="400844" y="2409825"/>
            <a:ext cx="2697956" cy="2171700"/>
          </a:xfrm>
        </p:spPr>
        <p:txBody>
          <a:bodyPr anchor="ctr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515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1800"/>
            <a:ext cx="3638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791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342945-2734-4E15-910E-8F44E96F3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56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 rotWithShape="0">
          <a:gsLst>
            <a:gs pos="0">
              <a:srgbClr val="ED1B34"/>
            </a:gs>
            <a:gs pos="100000">
              <a:srgbClr val="F266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33388" y="863600"/>
            <a:ext cx="1132522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4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41F27-AFF4-4DB8-8668-75D218D90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19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6204743" y="3844925"/>
            <a:ext cx="5770563" cy="2636838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6203949" y="1104901"/>
            <a:ext cx="5554663" cy="1965324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09912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88" y="431800"/>
            <a:ext cx="240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11"/>
          </p:nvPr>
        </p:nvSpPr>
        <p:spPr>
          <a:xfrm>
            <a:off x="433389" y="4178299"/>
            <a:ext cx="11325224" cy="2303463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689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553" y="481328"/>
            <a:ext cx="9518893" cy="461890"/>
          </a:xfrm>
        </p:spPr>
        <p:txBody>
          <a:bodyPr lIns="0" tIns="0" rIns="0" bIns="0"/>
          <a:lstStyle>
            <a:lvl1pPr>
              <a:defRPr sz="3002" b="1" i="0">
                <a:solidFill>
                  <a:srgbClr val="5E5E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630" y="1699223"/>
            <a:ext cx="11758741" cy="331245"/>
          </a:xfrm>
        </p:spPr>
        <p:txBody>
          <a:bodyPr lIns="0" tIns="0" rIns="0" bIns="0"/>
          <a:lstStyle>
            <a:lvl1pPr>
              <a:defRPr sz="2153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18466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endParaRPr lang="ru-RU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0"/>
            <a:ext cx="2804160" cy="18466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fld id="{6E931BDA-ECD7-4DFF-BF16-59653D7FC188}" type="datetime1">
              <a:rPr lang="en-US" sz="1200" kern="0" smtClean="0">
                <a:solidFill>
                  <a:prstClr val="black">
                    <a:tint val="75000"/>
                  </a:prstClr>
                </a:solidFill>
                <a:sym typeface="Helvetica Neue"/>
              </a:rPr>
              <a:pPr defTabSz="1219169" hangingPunct="0"/>
              <a:t>6/23/2023</a:t>
            </a:fld>
            <a:endParaRPr lang="en-US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18466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/>
            <a:fld id="{B6F15528-21DE-4FAA-801E-634DDDAF4B2B}" type="slidenum">
              <a:rPr lang="ru-RU" sz="1200" kern="0" smtClean="0">
                <a:solidFill>
                  <a:prstClr val="black">
                    <a:tint val="75000"/>
                  </a:prstClr>
                </a:solidFill>
                <a:sym typeface="Helvetica Neue"/>
              </a:rPr>
              <a:pPr defTabSz="1219169" hangingPunct="0"/>
              <a:t>‹#›</a:t>
            </a:fld>
            <a:endParaRPr lang="ru-RU" sz="1200" kern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508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hangingPunct="0"/>
            <a:fld id="{86CB4B4D-7CA3-9044-876B-883B54F8677D}" type="slidenum">
              <a:rPr lang="ru-RU" kern="0" smtClean="0">
                <a:sym typeface="Helvetica Neue"/>
              </a:rPr>
              <a:pPr algn="ctr" hangingPunct="0"/>
              <a:t>‹#›</a:t>
            </a:fld>
            <a:endParaRPr lang="ru-RU"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7593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CA3B-74AF-4DFB-A836-61EC6ECC0B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11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897E-BCF8-41A9-9163-5703F8F25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910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58E5-DB1C-43DC-B39F-0B988E1D0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094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A9DE-1288-4A8B-BD38-8CB9F44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111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3A8C-3366-4908-BC27-04C5FE184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18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63AD-378A-4AC6-B47A-2B8D60FC5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31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9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BD66-8FC7-4571-984A-FB6A2FBE3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545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3388" y="1108075"/>
            <a:ext cx="1132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38150" y="1976438"/>
            <a:ext cx="113204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14075" y="431800"/>
            <a:ext cx="744538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3FBF2D-2FCB-4869-B8B1-AD08CE0D2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Рисунок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43815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5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8" r:id="rId24"/>
    <p:sldLayoutId id="2147483809" r:id="rId2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ручной ввод 15"/>
          <p:cNvSpPr/>
          <p:nvPr/>
        </p:nvSpPr>
        <p:spPr>
          <a:xfrm flipH="1" flipV="1">
            <a:off x="8894873" y="5305195"/>
            <a:ext cx="2863740" cy="1171408"/>
          </a:xfrm>
          <a:prstGeom prst="flowChartManualInput">
            <a:avLst/>
          </a:prstGeom>
          <a:solidFill>
            <a:srgbClr val="EEB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Где злоумышленники ищут жертву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3810807222"/>
              </p:ext>
            </p:extLst>
          </p:nvPr>
        </p:nvGraphicFramePr>
        <p:xfrm>
          <a:off x="433389" y="2373540"/>
          <a:ext cx="5458406" cy="38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433388" y="1796108"/>
            <a:ext cx="5458407" cy="36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Каналы мошенничества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8171215" y="2830134"/>
            <a:ext cx="1701479" cy="1663655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5297" y="1801917"/>
            <a:ext cx="5493260" cy="36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Количество доменов, направленных на блокировку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 2022 году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48533" y="3400351"/>
            <a:ext cx="1366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Helvetica Neue"/>
                <a:sym typeface="Helvetica Neue"/>
              </a:rPr>
              <a:t>10 716</a:t>
            </a:r>
            <a:r>
              <a:rPr lang="ru-RU" sz="2800" b="1" dirty="0">
                <a:solidFill>
                  <a:schemeClr val="accent1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2800" b="1" dirty="0">
              <a:solidFill>
                <a:schemeClr val="accent1"/>
              </a:solidFill>
              <a:latin typeface="Helvetica Neue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269" y="4606644"/>
            <a:ext cx="547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в том числе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Helvetica Neue"/>
                <a:cs typeface="Arial" panose="020B0604020202020204" pitchFamily="34" charset="0"/>
                <a:sym typeface="Helvetica Neue"/>
              </a:rPr>
              <a:t>1942</a:t>
            </a:r>
            <a:r>
              <a:rPr lang="ru-RU" sz="1400" b="1" dirty="0">
                <a:solidFill>
                  <a:prstClr val="black"/>
                </a:solidFill>
                <a:latin typeface="Helvetica Neue"/>
                <a:cs typeface="Arial" panose="020B0604020202020204" pitchFamily="34" charset="0"/>
                <a:sym typeface="Helvetica Neue"/>
              </a:rPr>
              <a:t> страниц соц. сетей</a:t>
            </a:r>
            <a:endParaRPr lang="en-US" sz="1400" b="1" dirty="0">
              <a:solidFill>
                <a:prstClr val="black"/>
              </a:solidFill>
              <a:latin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94873" y="5288088"/>
            <a:ext cx="2909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  <a:t>Среднее время блокировки составило от 3-х часов</a:t>
            </a:r>
            <a:b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</a:br>
            <a:r>
              <a:rPr lang="ru-RU" sz="16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Helvetica Neue"/>
              </a:rPr>
              <a:t>до нескольких дней</a:t>
            </a:r>
          </a:p>
        </p:txBody>
      </p:sp>
    </p:spTree>
    <p:extLst>
      <p:ext uri="{BB962C8B-B14F-4D97-AF65-F5344CB8AC3E}">
        <p14:creationId xmlns:p14="http://schemas.microsoft.com/office/powerpoint/2010/main" xmlns="" val="1677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54639E-92A1-6913-B49E-EA1BA8E7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1509880"/>
            <a:ext cx="5153025" cy="10096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57753" y="1872983"/>
            <a:ext cx="1720804" cy="405908"/>
          </a:xfrm>
          <a:prstGeom prst="rect">
            <a:avLst/>
          </a:prstGeom>
          <a:noFill/>
          <a:ln w="38100">
            <a:solidFill>
              <a:srgbClr val="008E4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Проверка подлинности сайта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34292" y="2581609"/>
            <a:ext cx="271947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661" algn="just">
              <a:lnSpc>
                <a:spcPct val="115000"/>
              </a:lnSpc>
              <a:buSzPct val="100000"/>
            </a:pPr>
            <a:r>
              <a:rPr lang="ru-RU" sz="1200" b="1" dirty="0">
                <a:solidFill>
                  <a:srgbClr val="00B050"/>
                </a:solidFill>
                <a:latin typeface="+mn-lt"/>
                <a:ea typeface="Calibri Light" charset="0"/>
                <a:cs typeface="Calibri Light" charset="0"/>
              </a:rPr>
              <a:t>Использование защищенного протокола передачи данных с криптографическим шифрованием </a:t>
            </a:r>
            <a:r>
              <a:rPr lang="en-US" sz="1200" b="1" dirty="0">
                <a:solidFill>
                  <a:srgbClr val="00B050"/>
                </a:solidFill>
                <a:latin typeface="+mn-lt"/>
                <a:ea typeface="Calibri Light" charset="0"/>
                <a:cs typeface="Calibri Light" charset="0"/>
              </a:rPr>
              <a:t>HTTPS</a:t>
            </a:r>
            <a:endParaRPr lang="ru" sz="1200" b="1" dirty="0">
              <a:solidFill>
                <a:srgbClr val="00B050"/>
              </a:solidFill>
              <a:latin typeface="+mn-lt"/>
              <a:ea typeface="Calibri Light" charset="0"/>
              <a:cs typeface="Calibri Light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9CE452-CD86-8CD1-0359-AA9E93D57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3948587"/>
            <a:ext cx="5598127" cy="27827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B0DAEA-387F-896D-D113-CE0D24C12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432" y="3948587"/>
            <a:ext cx="5598125" cy="27881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A90687-3E06-3F5B-721C-3398B21EBB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863" y="1447801"/>
            <a:ext cx="3320961" cy="22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08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45169" cy="1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Проверить финансовую организацию</a:t>
            </a:r>
          </a:p>
          <a:p>
            <a:pPr algn="just">
              <a:lnSpc>
                <a:spcPct val="115000"/>
              </a:lnSpc>
              <a:buSzPct val="100000"/>
            </a:pPr>
            <a:r>
              <a:rPr lang="ru-RU" sz="1600" dirty="0"/>
              <a:t>На этой странице вы сможете проверить информацию о банке или иной кредитной организации, микрофинансовой организации, профессиональном участнике рынка ценных бумаг, негосударственном пенсионном фонде, страховой организации, инвестиционном фонде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2FC79C7-8FAD-D8A7-9D67-1A34B0B18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2648643"/>
            <a:ext cx="9669773" cy="42100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51894E-161B-2379-E237-299069FA1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046" y="5205046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111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7898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Боковое меню – Финансовые рынки – Рынок ценных бумаг – Реестры.</a:t>
            </a:r>
          </a:p>
          <a:p>
            <a:pPr algn="just">
              <a:lnSpc>
                <a:spcPct val="115000"/>
              </a:lnSpc>
              <a:buSzPct val="100000"/>
            </a:pPr>
            <a:r>
              <a:rPr lang="ru-RU" sz="1600" dirty="0"/>
              <a:t>На этой странице вы сможете ознакомиться с информацией, которая относится к рынку ценных бумаг (Список брокеров, Список дилеров, Список регистраторов и т.д.).</a:t>
            </a:r>
            <a:endParaRPr lang="ru-RU" sz="1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557CBB-16DC-CF2F-E2F9-FFD85C632D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2389596"/>
            <a:ext cx="10355887" cy="44684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60B6A6-6B9E-26BA-5FE5-8F9497E2F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046" y="5205046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1786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Как проверить финансовую организацию с помощью сайта Банка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1447801"/>
            <a:ext cx="11378982" cy="91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SzPct val="100000"/>
            </a:pPr>
            <a:r>
              <a:rPr lang="ru-RU" sz="1600" b="1" dirty="0">
                <a:ea typeface="Calibri Light" charset="0"/>
                <a:cs typeface="Calibri Light" charset="0"/>
              </a:rPr>
              <a:t>Главная страница – Боковое меню – Деятельность - Противодействие недобросовестным практикам – Список компаний с выявленными признаками нелегальной деятельности на финансовом рынке либо с выявленными признаками финансовой пирамиды.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BBEE81F-4E31-4FCD-347B-0073199B1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7" y="2365488"/>
            <a:ext cx="10468319" cy="44925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A4A411-5A8A-AB0A-D6C3-541EB79EA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047" y="5205047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1500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B67A76-17EB-6A62-9E08-D500F1F4A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3250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99D57D-4A59-54CB-3985-838A66C0A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176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947E28-E645-6528-FE25-FDD0CE62D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2064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433388" y="1000126"/>
            <a:ext cx="11345169" cy="447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Пример</a:t>
            </a:r>
            <a:r>
              <a:rPr lang="en-US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2400" spc="-116" dirty="0">
                <a:solidFill>
                  <a:schemeClr val="accent1"/>
                </a:solidFill>
                <a:latin typeface="Arial (Заголовки)"/>
                <a:cs typeface="Arial" panose="020B0604020202020204" pitchFamily="34" charset="0"/>
                <a:sym typeface="Helvetica Neue"/>
              </a:rPr>
              <a:t>проверки организации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1604BF-F0B9-B383-4313-6FFC8F703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6058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FE8000-BA03-4DD7-8B05-811380AAB217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6775</TotalTime>
  <Words>167</Words>
  <Application>Microsoft Office PowerPoint</Application>
  <PresentationFormat>Произвольный</PresentationFormat>
  <Paragraphs>25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Отделение Тюмень, Банк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Internet</dc:creator>
  <cp:lastModifiedBy>User</cp:lastModifiedBy>
  <cp:revision>703</cp:revision>
  <cp:lastPrinted>2019-04-09T11:44:32Z</cp:lastPrinted>
  <dcterms:created xsi:type="dcterms:W3CDTF">2018-11-05T17:34:13Z</dcterms:created>
  <dcterms:modified xsi:type="dcterms:W3CDTF">2023-06-23T09:43:55Z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