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45" r:id="rId3"/>
    <p:sldId id="446" r:id="rId4"/>
    <p:sldId id="447" r:id="rId5"/>
    <p:sldId id="448" r:id="rId6"/>
    <p:sldId id="449" r:id="rId7"/>
    <p:sldId id="413" r:id="rId8"/>
    <p:sldId id="432" r:id="rId9"/>
    <p:sldId id="450" r:id="rId10"/>
    <p:sldId id="414" r:id="rId11"/>
    <p:sldId id="409" r:id="rId12"/>
    <p:sldId id="431" r:id="rId13"/>
    <p:sldId id="423" r:id="rId14"/>
    <p:sldId id="410" r:id="rId15"/>
    <p:sldId id="437" r:id="rId16"/>
    <p:sldId id="424" r:id="rId17"/>
    <p:sldId id="406" r:id="rId18"/>
    <p:sldId id="425" r:id="rId19"/>
    <p:sldId id="444" r:id="rId20"/>
    <p:sldId id="441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4D40"/>
    <a:srgbClr val="FF5050"/>
    <a:srgbClr val="6600FF"/>
    <a:srgbClr val="5F5F5F"/>
    <a:srgbClr val="6600CC"/>
    <a:srgbClr val="EE8E00"/>
    <a:srgbClr val="A864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3" autoAdjust="0"/>
    <p:restoredTop sz="89640" autoAdjust="0"/>
  </p:normalViewPr>
  <p:slideViewPr>
    <p:cSldViewPr>
      <p:cViewPr varScale="1">
        <p:scale>
          <a:sx n="54" d="100"/>
          <a:sy n="54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ru-RU" alt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endParaRPr lang="ru-RU" alt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ru-RU" alt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1D316B52-CF6E-404D-85F1-82DDB2180D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93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endParaRPr lang="ru-RU" alt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defTabSz="989013">
              <a:defRPr sz="1300"/>
            </a:lvl1pPr>
          </a:lstStyle>
          <a:p>
            <a:endParaRPr lang="ru-RU" alt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F5385D24-E62D-43C5-81C0-FE0C71EC6D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887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716F4-4CE7-41E3-A787-5431B8B9B50E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4D934-4DBA-4499-ADDC-E2BB2872C84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80075" cy="4603750"/>
          </a:xfrm>
        </p:spPr>
        <p:txBody>
          <a:bodyPr/>
          <a:lstStyle/>
          <a:p>
            <a:r>
              <a:rPr lang="ru-RU" altLang="ru-RU"/>
              <a:t>Пример деструктивных веяний «Десять сталинских ударов» Емельянов.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E268C-3E28-4C29-9077-CF18EE298DB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Молодежная казачья дружина – ТОС «Донские зори» Клетского сельского поселения Клетского муниципального района.</a:t>
            </a:r>
          </a:p>
          <a:p>
            <a:r>
              <a:rPr lang="ru-RU" altLang="ru-RU"/>
              <a:t>Ходатайство о создании отдела полиции - опыт КТОСА «Первокирпичный» г. Омска, См.: Киселева А.М. Развитие территориального общественного самоуправления в крупном городе // Социс. – 2008. – №10. – С.78.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1A95A-3F0A-47B1-AEBF-F48C4565670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B4ED6-EC87-4707-B19F-3789F1C526A3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16DE2B-F631-4FC7-9DA8-2889F0CA24A4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6DAD0-297A-4530-B08D-BF775CEFD61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A996D-6C68-4367-9D07-93A86083D95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18F1C-6E75-4D05-B4E8-78B26DA2A90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r>
              <a:rPr lang="ru-RU" altLang="ru-RU"/>
              <a:t>Ссылка – договор ТОС и Центра занятости.</a:t>
            </a:r>
          </a:p>
          <a:p>
            <a:r>
              <a:rPr lang="ru-RU" altLang="ru-RU"/>
              <a:t>Порядок привлечения к социально-значимым работам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DC0DC-0D28-4035-B063-612142EA539A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Иркутск: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организация акций милосердия и благотворительности, содействие организациям, гражданам и общественным объединениям в проведении таких акций;</a:t>
            </a:r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8ACE7-51F6-4020-9B67-B5FF10D6FA4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1B0D8-ED09-46BA-90FC-92CF422F89F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D87FE-6D12-4B37-A96A-8F4F3A7E02F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FE84E-D060-45A7-A5DC-C10E7D900446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Продукт… Кокарев И. Соседские сообщества: путь к будущему России. – М.: Прометей, 2001. –  С.107.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E3225-9D18-4F48-9F8A-8A536E463837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7000" cy="4605337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E268C-3E28-4C29-9077-CF18EE298DB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Молодежная казачья дружина – ТОС «Донские зори» Клетского сельского поселения Клетского муниципального района.</a:t>
            </a:r>
          </a:p>
          <a:p>
            <a:r>
              <a:rPr lang="ru-RU" altLang="ru-RU"/>
              <a:t>Ходатайство о создании отдела полиции - опыт КТОСА «Первокирпичный» г. Омска, См.: Киселева А.М. Развитие территориального общественного самоуправления в крупном городе // Социс. – 2008. – №10. – С.78.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ACB69-8877-4DDD-B8EA-27E225728BB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7000" cy="4605337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5096E-B1AE-44B9-9613-25F230C43BA7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7000" cy="4605337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ACB69-8877-4DDD-B8EA-27E225728BB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6763"/>
            <a:ext cx="5118100" cy="3838575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7000" cy="4605337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C2A4-50C1-4525-BA63-0393AB6648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65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712B6-7120-451D-9E5B-8BDF4CD0F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31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4175F-3390-4E30-81FE-7D217C084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6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6C2B0F-E21D-4423-8F65-9875AF7D22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63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C95AB-6983-45C8-8D0B-016F14CCF2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19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364B7-F112-4260-ADEF-E3D1B1B09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697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E42B-9E69-4C3C-B160-DD7C63687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40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E9624-7915-4AEE-AB5B-25DA189B4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26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674CB-24D2-4C2C-AF1D-E344A29464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76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1C12A-0616-4D8C-B7E2-B3C8BDF664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612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ED3FF-BFA9-4A08-8D9B-D49EEDC021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2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EB67-82D0-4D39-B65D-AC5DBAC497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63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E66B47-C097-457A-A5FB-D3D12A6427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455FF-525E-4F01-A5F1-0400205E3B0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37338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Организация содержательной работы ТОС: практика и экономика</a:t>
            </a:r>
            <a:endParaRPr lang="pl-PL" alt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229600" cy="9223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>
                <a:solidFill>
                  <a:srgbClr val="003300"/>
                </a:solidFill>
              </a:rPr>
              <a:t>К.В. Харченко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5013325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i="1" dirty="0"/>
              <a:t>Кандидат социологических наук, </a:t>
            </a:r>
            <a:r>
              <a:rPr lang="ru-RU" altLang="ru-RU" sz="2000" b="1" i="1" dirty="0" smtClean="0"/>
              <a:t>доцент НИУ «</a:t>
            </a:r>
            <a:r>
              <a:rPr lang="ru-RU" altLang="ru-RU" sz="2000" b="1" i="1" dirty="0" err="1" smtClean="0"/>
              <a:t>БелГУ</a:t>
            </a:r>
            <a:r>
              <a:rPr lang="ru-RU" altLang="ru-RU" sz="2000" b="1" i="1" dirty="0" smtClean="0"/>
              <a:t>», зам. директора МАУ «Институт муниципального развития и социальных технологий», </a:t>
            </a:r>
            <a:r>
              <a:rPr lang="ru-RU" altLang="ru-RU" sz="2000" b="1" i="1" dirty="0"/>
              <a:t>член-корреспондент Академии наук социальных технологий и местного самоуправления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0E1A-A23A-48DC-915A-B90C7DE3209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990600"/>
          </a:xfrm>
          <a:noFill/>
          <a:ln/>
        </p:spPr>
        <p:txBody>
          <a:bodyPr/>
          <a:lstStyle/>
          <a:p>
            <a:r>
              <a:rPr lang="ru-RU" altLang="ru-R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в формировании идеологии местного сообщества</a:t>
            </a:r>
            <a:endParaRPr lang="pl-PL" altLang="ru-RU" sz="36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1000" y="1219200"/>
            <a:ext cx="82296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34988" indent="-534988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1057275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579563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2101850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624138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3081338" indent="-3429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538538" indent="-3429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995738" indent="-3429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452938" indent="-3429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AutoNum type="arabicParenR"/>
            </a:pPr>
            <a:r>
              <a:rPr lang="ru-RU" altLang="ru-RU" sz="2400" b="1"/>
              <a:t>хозяйское отношение к своему подъезду, дому, двору , улице, микрорайону </a:t>
            </a:r>
            <a:r>
              <a:rPr lang="ru-RU" altLang="ru-RU" sz="2400" b="1">
                <a:solidFill>
                  <a:srgbClr val="4D4D4D"/>
                </a:solidFill>
              </a:rPr>
              <a:t>(правовые основы – собственность, а также инициативы – раскрашивание подъездов, цветы на подоконниках)</a:t>
            </a:r>
            <a:r>
              <a:rPr lang="ru-RU" altLang="ru-RU" sz="2400" b="1"/>
              <a:t>;</a:t>
            </a:r>
          </a:p>
          <a:p>
            <a:pPr>
              <a:spcBef>
                <a:spcPct val="30000"/>
              </a:spcBef>
              <a:buFontTx/>
              <a:buAutoNum type="arabicParenR"/>
            </a:pPr>
            <a:r>
              <a:rPr lang="ru-RU" altLang="ru-RU" sz="2400" b="1"/>
              <a:t>налаживание отношений с соседями, взаимопомощь;</a:t>
            </a:r>
          </a:p>
          <a:p>
            <a:pPr>
              <a:spcBef>
                <a:spcPct val="30000"/>
              </a:spcBef>
              <a:buFontTx/>
              <a:buAutoNum type="arabicParenR"/>
            </a:pPr>
            <a:r>
              <a:rPr lang="ru-RU" altLang="ru-RU" sz="2400" b="1"/>
              <a:t>поощрение волонтерской работы;</a:t>
            </a:r>
          </a:p>
          <a:p>
            <a:pPr>
              <a:spcBef>
                <a:spcPct val="30000"/>
              </a:spcBef>
              <a:buFontTx/>
              <a:buAutoNum type="arabicParenR"/>
            </a:pPr>
            <a:r>
              <a:rPr lang="ru-RU" altLang="ru-RU" sz="2400" b="1"/>
              <a:t>принести пользу местному сообществу – </a:t>
            </a:r>
            <a:r>
              <a:rPr lang="ru-RU" altLang="ru-RU" sz="2400" b="1">
                <a:solidFill>
                  <a:srgbClr val="4D4D4D"/>
                </a:solidFill>
              </a:rPr>
              <a:t>оставаться здесь учиться и работать, а уехав – не терять связи</a:t>
            </a:r>
            <a:r>
              <a:rPr lang="ru-RU" altLang="ru-RU" sz="2400" b="1"/>
              <a:t>;</a:t>
            </a:r>
          </a:p>
          <a:p>
            <a:pPr>
              <a:spcBef>
                <a:spcPct val="30000"/>
              </a:spcBef>
              <a:buFontTx/>
              <a:buAutoNum type="arabicParenR"/>
            </a:pPr>
            <a:r>
              <a:rPr lang="ru-RU" altLang="ru-RU" sz="2400" b="1"/>
              <a:t>противодействие массовой культуре и иным возможным деструктивным веяниям из Центра.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2EEC-20EF-47E4-AFA4-A6CDD21EEB1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Роль ТОС в </a:t>
            </a:r>
            <a:r>
              <a:rPr lang="ru-RU" alt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сфере безопасности</a:t>
            </a:r>
            <a:endParaRPr lang="ru-RU" alt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76200" y="995601"/>
            <a:ext cx="518160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22313" indent="-379413">
              <a:defRPr>
                <a:solidFill>
                  <a:schemeClr val="tx1"/>
                </a:solidFill>
                <a:latin typeface="Arial" charset="0"/>
              </a:defRPr>
            </a:lvl1pPr>
            <a:lvl2pPr marL="132556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84785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370138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89242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3349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06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2640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21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000" b="1" dirty="0"/>
              <a:t>Организация обходов территории ТОС.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000" b="1" dirty="0"/>
              <a:t>Организация охраны территории ТОС.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000" b="1" dirty="0"/>
              <a:t>Подготовка и направление в соответствии с требованиями законодательства предложений в органы государственной власти, органы местного самоуправления.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000" b="1" dirty="0"/>
              <a:t>Молодежная казачья дружина.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000" b="1" dirty="0"/>
              <a:t>Отряд содействия полиции.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000" b="1" dirty="0"/>
              <a:t>Ходатайство о создании отдела полиции на территории микрорайона</a:t>
            </a:r>
            <a:r>
              <a:rPr lang="ru-RU" altLang="ru-RU" sz="2000" b="1" dirty="0" smtClean="0"/>
              <a:t>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000" b="1" dirty="0" smtClean="0"/>
              <a:t>Общественные комиссии по делам несовершеннолетних</a:t>
            </a:r>
            <a:endParaRPr lang="ru-RU" altLang="ru-RU" sz="2000" b="1" dirty="0"/>
          </a:p>
        </p:txBody>
      </p:sp>
      <p:pic>
        <p:nvPicPr>
          <p:cNvPr id="314373" name="Picture 5" descr="shv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371600"/>
            <a:ext cx="3700462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34000" y="3886200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</a:rPr>
              <a:t>Ст.2 Закона Российской Федерации "О безопасности" от 5 марта 1992 г. N 2446-1:</a:t>
            </a:r>
          </a:p>
          <a:p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</a:rPr>
              <a:t>граждане и общественные организации являются субъектами безопасности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06E7-EDDA-48A8-943A-8CC4DC21D0B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ТОС и </a:t>
            </a:r>
            <a:r>
              <a:rPr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культура</a:t>
            </a:r>
            <a:endParaRPr lang="ru-RU" alt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228600" y="3305413"/>
            <a:ext cx="61087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800080"/>
                </a:solidFill>
              </a:rPr>
              <a:t>Конкурс кулинаров.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800080"/>
                </a:solidFill>
              </a:rPr>
              <a:t>Фотовыставка.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800080"/>
                </a:solidFill>
              </a:rPr>
              <a:t>Экскурсионные поездки актива ТОС.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800080"/>
                </a:solidFill>
              </a:rPr>
              <a:t>Встречи с народными умельцами.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800080"/>
                </a:solidFill>
              </a:rPr>
              <a:t>Конкурс рисунков на асфальте.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800080"/>
                </a:solidFill>
              </a:rPr>
              <a:t>Поздравление участников Афганской войны – школьники совместно с активистами ТОС</a:t>
            </a:r>
            <a:r>
              <a:rPr lang="ru-RU" altLang="ru-RU" sz="2000" b="1" dirty="0" smtClean="0">
                <a:solidFill>
                  <a:srgbClr val="800080"/>
                </a:solidFill>
              </a:rPr>
              <a:t>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rgbClr val="800080"/>
                </a:solidFill>
              </a:rPr>
              <a:t>Содействие в реставрационных работах.</a:t>
            </a:r>
            <a:endParaRPr lang="ru-RU" altLang="ru-RU" sz="2000" b="1" dirty="0">
              <a:solidFill>
                <a:srgbClr val="800080"/>
              </a:solidFill>
            </a:endParaRPr>
          </a:p>
        </p:txBody>
      </p:sp>
      <p:pic>
        <p:nvPicPr>
          <p:cNvPr id="356357" name="Picture 5" descr="PICT02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69" y="4376120"/>
            <a:ext cx="2466731" cy="20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8" name="Picture 6" descr="PICT02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057400"/>
            <a:ext cx="25685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u="sng" dirty="0">
                <a:solidFill>
                  <a:srgbClr val="800080"/>
                </a:solidFill>
              </a:rPr>
              <a:t>Проблема</a:t>
            </a:r>
            <a:r>
              <a:rPr lang="ru-RU" altLang="ru-RU" sz="2000" b="1" dirty="0">
                <a:solidFill>
                  <a:srgbClr val="800080"/>
                </a:solidFill>
              </a:rPr>
              <a:t>: трудности самовыражения граждан, в том числе по причине общественной безразличности к результатам творческой </a:t>
            </a:r>
            <a:r>
              <a:rPr lang="ru-RU" altLang="ru-RU" sz="2000" b="1" dirty="0" smtClean="0">
                <a:solidFill>
                  <a:srgbClr val="800080"/>
                </a:solidFill>
              </a:rPr>
              <a:t>деятельности</a:t>
            </a:r>
          </a:p>
        </p:txBody>
      </p:sp>
      <p:pic>
        <p:nvPicPr>
          <p:cNvPr id="356359" name="Picture 5" descr="PICT03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58520"/>
            <a:ext cx="25019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9985" y="2340114"/>
            <a:ext cx="67642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i="1" dirty="0" smtClean="0">
                <a:solidFill>
                  <a:srgbClr val="800080"/>
                </a:solidFill>
              </a:rPr>
              <a:t>Проведение части городских культурных мероприятий на периферийных территориях</a:t>
            </a:r>
            <a:endParaRPr lang="ru-RU" altLang="ru-RU" sz="2000" b="1" i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7092-4A0F-45DD-9C8F-6A679A1A9B7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alt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ТОС и образование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81000" y="1666875"/>
            <a:ext cx="3024188" cy="2292350"/>
          </a:xfrm>
          <a:prstGeom prst="rect">
            <a:avLst/>
          </a:prstGeom>
          <a:solidFill>
            <a:srgbClr val="00FF00">
              <a:alpha val="23000"/>
            </a:srgbClr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3300"/>
                </a:solidFill>
              </a:rPr>
              <a:t>Реализация концепции государственно-общественного управления образованием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4367213" y="1752600"/>
            <a:ext cx="3024187" cy="1196975"/>
          </a:xfrm>
          <a:prstGeom prst="rect">
            <a:avLst/>
          </a:prstGeom>
          <a:solidFill>
            <a:srgbClr val="00FF00">
              <a:alpha val="23000"/>
            </a:srgbClr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3300"/>
                </a:solidFill>
              </a:rPr>
              <a:t>Проведение родительских собраний в ТОСах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4976813" y="3581400"/>
            <a:ext cx="3557587" cy="2235200"/>
          </a:xfrm>
          <a:prstGeom prst="rect">
            <a:avLst/>
          </a:prstGeom>
          <a:solidFill>
            <a:srgbClr val="00FF00">
              <a:alpha val="23000"/>
            </a:srgbClr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3300"/>
                </a:solidFill>
              </a:rPr>
              <a:t>Привлечение органов ТОС к формированию </a:t>
            </a:r>
            <a:r>
              <a:rPr lang="ru-RU" altLang="ru-RU" sz="2000" b="1">
                <a:solidFill>
                  <a:srgbClr val="CC3300"/>
                </a:solidFill>
              </a:rPr>
              <a:t>социального заказа</a:t>
            </a:r>
            <a:r>
              <a:rPr lang="ru-RU" altLang="ru-RU" sz="2000" b="1">
                <a:solidFill>
                  <a:srgbClr val="003300"/>
                </a:solidFill>
              </a:rPr>
              <a:t> на образовательные услуги, в частности услуги дополнительного образования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295400" y="4441825"/>
            <a:ext cx="3024188" cy="1196975"/>
          </a:xfrm>
          <a:prstGeom prst="rect">
            <a:avLst/>
          </a:prstGeom>
          <a:solidFill>
            <a:srgbClr val="00FF00">
              <a:alpha val="23000"/>
            </a:srgbClr>
          </a:solidFill>
          <a:ln w="9525" algn="ctr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3300"/>
                </a:solidFill>
              </a:rPr>
              <a:t>Укрепление связей школы с микрорайоном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F2BB-0D0A-4464-891C-5278530464A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96531"/>
            <a:ext cx="3733800" cy="762000"/>
          </a:xfrm>
          <a:solidFill>
            <a:srgbClr val="339966">
              <a:alpha val="13000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altLang="ru-RU" sz="2000" b="1" kern="1200" dirty="0">
                <a:solidFill>
                  <a:srgbClr val="007E5D"/>
                </a:solidFill>
                <a:latin typeface="Arial" charset="0"/>
                <a:ea typeface="+mn-ea"/>
                <a:cs typeface="+mn-cs"/>
              </a:rPr>
              <a:t>Формулировка полномочия ТОС по контролю ТСЖ/ТСН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457200" y="1858531"/>
            <a:ext cx="38862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CC3300"/>
                </a:solidFill>
              </a:rPr>
              <a:t>содействие нанимателям и собственникам жилых помещений в осуществлении контроля за выполнением управляющими организациями их обязательств по договорам управления многоквартирными домами </a:t>
            </a:r>
            <a:r>
              <a:rPr lang="ru-RU" altLang="ru-RU" sz="2000" dirty="0">
                <a:solidFill>
                  <a:srgbClr val="CC3300"/>
                </a:solidFill>
              </a:rPr>
              <a:t>(Воскресенск)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39615" y="5412606"/>
            <a:ext cx="1960685" cy="10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altLang="ru-RU" sz="2000" b="1" dirty="0">
                <a:solidFill>
                  <a:schemeClr val="accent4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rPr>
              <a:t>Знак доверия ТСЖ, Новосибирск</a:t>
            </a:r>
          </a:p>
        </p:txBody>
      </p:sp>
      <p:pic>
        <p:nvPicPr>
          <p:cNvPr id="6" name="Picture 4" descr="Знак дове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6406"/>
            <a:ext cx="17526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53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Роль ТОС в сфере ЖКХ</a:t>
            </a:r>
            <a:endParaRPr lang="ru-RU" altLang="ru-RU" sz="3200" b="1" kern="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24400" y="1096531"/>
            <a:ext cx="4191000" cy="762000"/>
          </a:xfrm>
          <a:prstGeom prst="rect">
            <a:avLst/>
          </a:prstGeom>
          <a:solidFill>
            <a:srgbClr val="339966">
              <a:alpha val="13000"/>
            </a:srgbClr>
          </a:solidFill>
          <a:ln w="6350" algn="ctr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defRPr sz="2000" b="1">
                <a:solidFill>
                  <a:srgbClr val="007E5D"/>
                </a:solidFill>
              </a:defRPr>
            </a:lvl1pPr>
            <a:lvl2pPr algn="ctr">
              <a:defRPr sz="4400">
                <a:solidFill>
                  <a:schemeClr val="tx2"/>
                </a:solidFill>
              </a:defRPr>
            </a:lvl2pPr>
            <a:lvl3pPr algn="ctr">
              <a:defRPr sz="4400">
                <a:solidFill>
                  <a:schemeClr val="tx2"/>
                </a:solidFill>
              </a:defRPr>
            </a:lvl3pPr>
            <a:lvl4pPr algn="ctr">
              <a:defRPr sz="4400">
                <a:solidFill>
                  <a:schemeClr val="tx2"/>
                </a:solidFill>
              </a:defRPr>
            </a:lvl4pPr>
            <a:lvl5pPr algn="ctr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ru-RU" altLang="ru-RU" dirty="0"/>
              <a:t>ТОС как управляющая компания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83369" y="1981201"/>
            <a:ext cx="4232031" cy="466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/>
              <a:t>Код ОКВЭД 70.32 – позволяет работать как управляющая компания.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/>
              <a:t>На Юге России опыт работы ТОС как УК – уже более 10 лет (Волгоград, Саратов, Ростов, Краснодар)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/>
              <a:t>Можно начать с простейших договоров об уборке территории с существующими компаниями.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/>
              <a:t>Можно взять дома района, выставленные на конкурс.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/>
              <a:t>Плюсы: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800" dirty="0"/>
              <a:t>Доверие со стороны населения района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dirty="0"/>
              <a:t>Минусы: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800" dirty="0"/>
              <a:t>Сложность ведения бухучета (решается),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1800" dirty="0"/>
              <a:t>Необходимость начальных </a:t>
            </a:r>
            <a:r>
              <a:rPr lang="ru-RU" altLang="ru-RU" sz="1800" dirty="0" smtClean="0"/>
              <a:t>вложений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9C478-084C-4D34-A242-E6474910AE2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Вопросы энергосбережения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78486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CC3300"/>
                </a:solidFill>
              </a:rPr>
              <a:t>Повышение роли потребителей и их объединений – проверка общедомовых приборов учета</a:t>
            </a:r>
          </a:p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CC3300"/>
                </a:solidFill>
              </a:rPr>
              <a:t>Сбалансированность интересов потребителей, ресурсоснабжающих организаций, территории</a:t>
            </a:r>
          </a:p>
        </p:txBody>
      </p:sp>
      <p:graphicFrame>
        <p:nvGraphicFramePr>
          <p:cNvPr id="36967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760663" y="3124200"/>
          <a:ext cx="6154737" cy="382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6" name="Лист" r:id="rId4" imgW="9239402" imgH="5743651" progId="Excel.Sheet.8">
                  <p:embed/>
                </p:oleObj>
              </mc:Choice>
              <mc:Fallback>
                <p:oleObj name="Лист" r:id="rId4" imgW="9239402" imgH="5743651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124200"/>
                        <a:ext cx="6154737" cy="382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228600" y="3429000"/>
            <a:ext cx="2743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800" b="1">
                <a:solidFill>
                  <a:srgbClr val="660033"/>
                </a:solidFill>
              </a:rPr>
              <a:t>Пример расхождений между расчетно-договорными и фактическими показателями потребления тепла на отопление и горячее водоснабжение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664-BC8C-422B-AE38-D13892671947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344078" name="Picture 14" descr="spo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5993"/>
            <a:ext cx="2362200" cy="1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886200" cy="762000"/>
          </a:xfrm>
        </p:spPr>
        <p:txBody>
          <a:bodyPr/>
          <a:lstStyle/>
          <a:p>
            <a:r>
              <a:rPr lang="ru-RU" alt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ТОС и спорт</a:t>
            </a: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3276600" cy="1323439"/>
          </a:xfrm>
          <a:prstGeom prst="rect">
            <a:avLst/>
          </a:prstGeom>
          <a:solidFill>
            <a:srgbClr val="FFFF00">
              <a:alpha val="42999"/>
            </a:srgbClr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D65700"/>
                </a:solidFill>
              </a:rPr>
              <a:t>Организация дворовых команд, обеспечение их участия в городских соревнованиях</a:t>
            </a:r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381000" y="2743200"/>
            <a:ext cx="3276600" cy="707886"/>
          </a:xfrm>
          <a:prstGeom prst="rect">
            <a:avLst/>
          </a:prstGeom>
          <a:solidFill>
            <a:srgbClr val="FFFF00">
              <a:alpha val="42999"/>
            </a:srgbClr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000" b="1">
                <a:solidFill>
                  <a:srgbClr val="D65700"/>
                </a:solidFill>
              </a:defRPr>
            </a:lvl1pPr>
          </a:lstStyle>
          <a:p>
            <a:r>
              <a:rPr lang="ru-RU" altLang="ru-RU" dirty="0"/>
              <a:t>Проведение утренней гимнастики во дворах</a:t>
            </a:r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381000" y="3629561"/>
            <a:ext cx="3276600" cy="1323439"/>
          </a:xfrm>
          <a:prstGeom prst="rect">
            <a:avLst/>
          </a:prstGeom>
          <a:solidFill>
            <a:srgbClr val="FFFF00">
              <a:alpha val="42999"/>
            </a:srgbClr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2000" b="1">
                <a:solidFill>
                  <a:srgbClr val="D65700"/>
                </a:solidFill>
              </a:defRPr>
            </a:lvl1pPr>
          </a:lstStyle>
          <a:p>
            <a:r>
              <a:rPr lang="ru-RU" altLang="ru-RU" dirty="0"/>
              <a:t>Привлечение ТОС к проектированию размещения спортивных площадок</a:t>
            </a:r>
          </a:p>
        </p:txBody>
      </p:sp>
      <p:pic>
        <p:nvPicPr>
          <p:cNvPr id="344074" name="Picture 10" descr="dfb0fe2698f50b1f8819f669bf3b4ac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5" y="5099050"/>
            <a:ext cx="1278732" cy="80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76" name="Picture 12" descr="1316679643_t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3" y="5099050"/>
            <a:ext cx="1828800" cy="130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876800" y="228600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b="1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ТОС и ЗОЖ</a:t>
            </a:r>
            <a:endParaRPr lang="ru-RU" altLang="ru-RU" b="1" kern="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52900" y="1156186"/>
            <a:ext cx="4838700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5000"/>
              </a:spcBef>
              <a:buFontTx/>
              <a:buAutoNum type="arabicPeriod"/>
            </a:pPr>
            <a:r>
              <a:rPr lang="ru-RU" altLang="ru-RU" sz="1800" b="1" dirty="0">
                <a:solidFill>
                  <a:srgbClr val="6600CC"/>
                </a:solidFill>
              </a:rPr>
              <a:t>Определить пешеходные маршруты для движения групп здоровья </a:t>
            </a:r>
            <a:r>
              <a:rPr lang="ru-RU" altLang="ru-RU" sz="1800" b="1" dirty="0" smtClean="0">
                <a:solidFill>
                  <a:srgbClr val="6600CC"/>
                </a:solidFill>
              </a:rPr>
              <a:t>ТОС.</a:t>
            </a:r>
            <a:endParaRPr lang="ru-RU" altLang="ru-RU" sz="1800" b="1" dirty="0">
              <a:solidFill>
                <a:srgbClr val="6600CC"/>
              </a:solidFill>
            </a:endParaRP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ru-RU" altLang="ru-RU" sz="1800" b="1" dirty="0">
                <a:solidFill>
                  <a:srgbClr val="6600CC"/>
                </a:solidFill>
              </a:rPr>
              <a:t>Акция «Измеряем </a:t>
            </a:r>
            <a:r>
              <a:rPr lang="ru-RU" altLang="ru-RU" sz="1800" b="1" dirty="0" smtClean="0">
                <a:solidFill>
                  <a:srgbClr val="6600CC"/>
                </a:solidFill>
              </a:rPr>
              <a:t>давление» (</a:t>
            </a:r>
            <a:r>
              <a:rPr lang="ru-RU" altLang="ru-RU" sz="1800" b="1" dirty="0">
                <a:solidFill>
                  <a:srgbClr val="6600CC"/>
                </a:solidFill>
              </a:rPr>
              <a:t>медсестра больницы).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ru-RU" altLang="ru-RU" sz="1800" b="1" dirty="0">
                <a:solidFill>
                  <a:srgbClr val="6600CC"/>
                </a:solidFill>
              </a:rPr>
              <a:t>Флюорографическое и кардиологическое обследование пенсионеров ТОС (участковый врач).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ru-RU" altLang="ru-RU" sz="1800" b="1" dirty="0">
                <a:solidFill>
                  <a:srgbClr val="6600CC"/>
                </a:solidFill>
              </a:rPr>
              <a:t>Ознакомление жителей с методиками ЗОЖ.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ru-RU" altLang="ru-RU" sz="1800" b="1" dirty="0">
                <a:solidFill>
                  <a:srgbClr val="6600CC"/>
                </a:solidFill>
              </a:rPr>
              <a:t>Ознакомление жителей со специальной литературой (активисты ТОС и работники библиотеки).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ru-RU" altLang="ru-RU" sz="1800" b="1" dirty="0">
                <a:solidFill>
                  <a:srgbClr val="6600CC"/>
                </a:solidFill>
              </a:rPr>
              <a:t>Организация кинолектория.</a:t>
            </a:r>
          </a:p>
          <a:p>
            <a:pPr>
              <a:spcBef>
                <a:spcPct val="25000"/>
              </a:spcBef>
              <a:buFontTx/>
              <a:buAutoNum type="arabicPeriod"/>
            </a:pPr>
            <a:r>
              <a:rPr lang="ru-RU" altLang="ru-RU" sz="1800" b="1" dirty="0">
                <a:solidFill>
                  <a:srgbClr val="6600CC"/>
                </a:solidFill>
              </a:rPr>
              <a:t>Проведение экскурсий для членов ТОС, паломничества в 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2C801-67CB-49E8-B769-81BD36DEC522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ru-RU" alt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Содействие занятости</a:t>
            </a:r>
          </a:p>
        </p:txBody>
      </p:sp>
      <p:sp>
        <p:nvSpPr>
          <p:cNvPr id="308227" name="Rectangle 3" descr="Светлый диагональный 2"/>
          <p:cNvSpPr>
            <a:spLocks noChangeArrowheads="1"/>
          </p:cNvSpPr>
          <p:nvPr/>
        </p:nvSpPr>
        <p:spPr bwMode="auto">
          <a:xfrm>
            <a:off x="228600" y="990600"/>
            <a:ext cx="8305800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793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ru-RU" altLang="ru-RU" sz="2400" b="1">
                <a:solidFill>
                  <a:srgbClr val="626131"/>
                </a:solidFill>
              </a:rPr>
              <a:t>Организация оплачиваемых общественных работ</a:t>
            </a: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381000" y="1760538"/>
            <a:ext cx="81534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400" b="1" dirty="0"/>
              <a:t>Закон РФ от 19.04.1991 № 1032-1 «О занятости населения в Российской Федерации»:</a:t>
            </a:r>
          </a:p>
          <a:p>
            <a:endParaRPr lang="ru-RU" altLang="ru-RU" sz="2400" b="1" dirty="0"/>
          </a:p>
          <a:p>
            <a:r>
              <a:rPr lang="ru-RU" altLang="ru-RU" sz="2000" b="1" dirty="0"/>
              <a:t>ст.7.2: органы МСУ вправе участвовать в организации и финансировании оплачиваемых общественных работ</a:t>
            </a:r>
          </a:p>
          <a:p>
            <a:endParaRPr lang="ru-RU" altLang="ru-RU" sz="2000" b="1" dirty="0"/>
          </a:p>
          <a:p>
            <a:r>
              <a:rPr lang="ru-RU" altLang="ru-RU" sz="2000" b="1" dirty="0"/>
              <a:t>ст.24: порядок привлечения безработных граждан на общественные работы</a:t>
            </a:r>
          </a:p>
          <a:p>
            <a:endParaRPr lang="ru-RU" altLang="ru-RU" sz="2000" b="1" dirty="0"/>
          </a:p>
          <a:p>
            <a:pPr>
              <a:spcBef>
                <a:spcPct val="35000"/>
              </a:spcBef>
            </a:pPr>
            <a:r>
              <a:rPr lang="ru-RU" altLang="ru-RU" sz="2400" b="1" dirty="0"/>
              <a:t>Постановление Правительства РФ от 14.07.1997 №875 "Об утверждении Положения об организации общественных работ«</a:t>
            </a:r>
          </a:p>
          <a:p>
            <a:pPr>
              <a:spcBef>
                <a:spcPct val="35000"/>
              </a:spcBef>
            </a:pPr>
            <a:r>
              <a:rPr lang="ru-RU" altLang="ru-RU" sz="2000" b="1" dirty="0"/>
              <a:t>направления, по которым могут быть организованы общественные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98F1-3D61-4A9A-85F8-C7184CAEF16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Благотворительность</a:t>
            </a:r>
            <a:endParaRPr lang="ru-RU" alt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304800" y="990600"/>
            <a:ext cx="7391400" cy="1323439"/>
          </a:xfrm>
          <a:prstGeom prst="rect">
            <a:avLst/>
          </a:prstGeom>
          <a:solidFill>
            <a:srgbClr val="CCFFFF">
              <a:alpha val="14999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1"/>
            <a:r>
              <a:rPr lang="ru-RU" alt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Концепция содействия благотворительной деятельности и добровольчеству в Российской Федерации: Утверждена распоряжением Правительства РФ от 30 июля 2009 г. №1054-р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2430649"/>
            <a:ext cx="5486400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4500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rgbClr val="993300"/>
                </a:solidFill>
              </a:rPr>
              <a:t>Организация акций милосердия и благотворительности, участие </a:t>
            </a:r>
            <a:r>
              <a:rPr lang="ru-RU" altLang="ru-RU" sz="2000" b="1" dirty="0">
                <a:solidFill>
                  <a:srgbClr val="993300"/>
                </a:solidFill>
              </a:rPr>
              <a:t>в благотворительных акциях органов МСУ.</a:t>
            </a:r>
          </a:p>
          <a:p>
            <a:pPr lvl="1">
              <a:spcBef>
                <a:spcPct val="450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993300"/>
                </a:solidFill>
              </a:rPr>
              <a:t>Участие в распределении гуманитарной и иной помощи (</a:t>
            </a:r>
            <a:r>
              <a:rPr lang="ru-RU" altLang="ru-RU" sz="2000" b="1" dirty="0" smtClean="0">
                <a:solidFill>
                  <a:srgbClr val="993300"/>
                </a:solidFill>
              </a:rPr>
              <a:t>Раменское, Красногорск).</a:t>
            </a:r>
          </a:p>
          <a:p>
            <a:pPr lvl="1">
              <a:spcBef>
                <a:spcPct val="4500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rgbClr val="993300"/>
                </a:solidFill>
              </a:rPr>
              <a:t>Соседская взаимопомощь.</a:t>
            </a:r>
          </a:p>
          <a:p>
            <a:pPr lvl="1">
              <a:spcBef>
                <a:spcPct val="4500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chemeClr val="bg2">
                    <a:lumMod val="75000"/>
                  </a:schemeClr>
                </a:solidFill>
              </a:rPr>
              <a:t>Защита и реклама деятельности предпринимателей, обслуживающих потребности населения микрорайона</a:t>
            </a:r>
          </a:p>
        </p:txBody>
      </p:sp>
      <p:pic>
        <p:nvPicPr>
          <p:cNvPr id="6" name="Picture 4" descr="zatopili_sos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07675"/>
            <a:ext cx="2895601" cy="36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CF7D9-FD50-45D2-939A-6B83BA7BAE1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15938"/>
            <a:ext cx="8305800" cy="609600"/>
          </a:xfrm>
        </p:spPr>
        <p:txBody>
          <a:bodyPr/>
          <a:lstStyle/>
          <a:p>
            <a:r>
              <a:rPr lang="ru-RU" altLang="ru-RU"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Умная экономика – социальная корпорация</a:t>
            </a:r>
            <a:endParaRPr lang="pl-PL" altLang="ru-RU" sz="4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38200" y="1851025"/>
            <a:ext cx="78486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ru-RU" altLang="ru-RU" sz="2800" b="1">
                <a:solidFill>
                  <a:srgbClr val="760000"/>
                </a:solidFill>
              </a:rPr>
              <a:t>Муниципальный рынок.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ru-RU" altLang="ru-RU" sz="2800" b="1">
                <a:solidFill>
                  <a:srgbClr val="760000"/>
                </a:solidFill>
              </a:rPr>
              <a:t>Муниципальный банк, кассы взаимопомощи.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ru-RU" altLang="ru-RU" sz="2800" b="1">
                <a:solidFill>
                  <a:srgbClr val="760000"/>
                </a:solidFill>
              </a:rPr>
              <a:t>Негосударственный пенсионный фонд.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ru-RU" altLang="ru-RU" sz="2800" b="1">
                <a:solidFill>
                  <a:srgbClr val="760000"/>
                </a:solidFill>
              </a:rPr>
              <a:t>Благотворительное общество.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ru-RU" altLang="ru-RU" sz="2800" b="1">
                <a:solidFill>
                  <a:srgbClr val="760000"/>
                </a:solidFill>
              </a:rPr>
              <a:t>Страховая компания.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ru-RU" altLang="ru-RU" sz="2800" b="1">
                <a:solidFill>
                  <a:srgbClr val="760000"/>
                </a:solidFill>
              </a:rPr>
              <a:t>Компания страхования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5490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B929-4FCE-4978-88C6-6381D1FDEC23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69314" name="AutoShape 2"/>
          <p:cNvSpPr>
            <a:spLocks noChangeArrowheads="1"/>
          </p:cNvSpPr>
          <p:nvPr/>
        </p:nvSpPr>
        <p:spPr bwMode="auto">
          <a:xfrm rot="5400000">
            <a:off x="1638300" y="2552700"/>
            <a:ext cx="4953000" cy="2286000"/>
          </a:xfrm>
          <a:prstGeom prst="rightArrow">
            <a:avLst>
              <a:gd name="adj1" fmla="val 27741"/>
              <a:gd name="adj2" fmla="val 83025"/>
            </a:avLst>
          </a:prstGeom>
          <a:solidFill>
            <a:srgbClr val="FFFF99"/>
          </a:solidFill>
          <a:ln w="6350" algn="ctr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/>
          <a:lstStyle/>
          <a:p>
            <a:r>
              <a:rPr lang="ru-RU" altLang="ru-R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Иерархия задач по развитию ОСУ</a:t>
            </a:r>
            <a:endParaRPr lang="ru-RU" altLang="ru-RU" sz="32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9316" name="Rectangle 4" descr="Светлый диагональный 2"/>
          <p:cNvSpPr>
            <a:spLocks noChangeArrowheads="1"/>
          </p:cNvSpPr>
          <p:nvPr/>
        </p:nvSpPr>
        <p:spPr bwMode="auto">
          <a:xfrm>
            <a:off x="1143000" y="2895600"/>
            <a:ext cx="5943600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77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200" b="1">
                <a:solidFill>
                  <a:srgbClr val="626131"/>
                </a:solidFill>
              </a:rPr>
              <a:t>Развитие институтов самоуправления</a:t>
            </a:r>
          </a:p>
        </p:txBody>
      </p:sp>
      <p:sp>
        <p:nvSpPr>
          <p:cNvPr id="269317" name="Rectangle 5" descr="Светлый диагональный 2"/>
          <p:cNvSpPr>
            <a:spLocks noChangeArrowheads="1"/>
          </p:cNvSpPr>
          <p:nvPr/>
        </p:nvSpPr>
        <p:spPr bwMode="auto">
          <a:xfrm>
            <a:off x="4191000" y="3733800"/>
            <a:ext cx="4267200" cy="11430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000" b="1" dirty="0">
                <a:solidFill>
                  <a:srgbClr val="626131"/>
                </a:solidFill>
              </a:rPr>
              <a:t>Ориентация общественной активности на гражданское </a:t>
            </a:r>
            <a:r>
              <a:rPr lang="ru-RU" altLang="ru-RU" sz="2000" b="1" dirty="0" smtClean="0">
                <a:solidFill>
                  <a:srgbClr val="626131"/>
                </a:solidFill>
              </a:rPr>
              <a:t>участие по месту жительства</a:t>
            </a:r>
            <a:endParaRPr lang="ru-RU" altLang="ru-RU" sz="2000" b="1" dirty="0">
              <a:solidFill>
                <a:srgbClr val="626131"/>
              </a:solidFill>
            </a:endParaRPr>
          </a:p>
        </p:txBody>
      </p:sp>
      <p:sp>
        <p:nvSpPr>
          <p:cNvPr id="269318" name="Rectangle 6" descr="Светлый диагональный 2"/>
          <p:cNvSpPr>
            <a:spLocks noChangeArrowheads="1"/>
          </p:cNvSpPr>
          <p:nvPr/>
        </p:nvSpPr>
        <p:spPr bwMode="auto">
          <a:xfrm>
            <a:off x="1600200" y="2209800"/>
            <a:ext cx="4876800" cy="457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200" b="1">
                <a:solidFill>
                  <a:srgbClr val="626131"/>
                </a:solidFill>
              </a:rPr>
              <a:t>Развитие соседских сообществ</a:t>
            </a:r>
          </a:p>
        </p:txBody>
      </p:sp>
      <p:sp>
        <p:nvSpPr>
          <p:cNvPr id="269319" name="Rectangle 7" descr="Светлый диагональный 2"/>
          <p:cNvSpPr>
            <a:spLocks noChangeArrowheads="1"/>
          </p:cNvSpPr>
          <p:nvPr/>
        </p:nvSpPr>
        <p:spPr bwMode="auto">
          <a:xfrm>
            <a:off x="762000" y="3733800"/>
            <a:ext cx="3276600" cy="11430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endParaRPr lang="ru-RU" altLang="ru-RU" sz="800" b="1" dirty="0" smtClean="0">
              <a:solidFill>
                <a:srgbClr val="626131"/>
              </a:solidFill>
            </a:endParaRPr>
          </a:p>
          <a:p>
            <a:pPr algn="ctr">
              <a:buFontTx/>
              <a:buNone/>
            </a:pPr>
            <a:r>
              <a:rPr lang="ru-RU" altLang="ru-RU" sz="2000" b="1" dirty="0" smtClean="0">
                <a:solidFill>
                  <a:srgbClr val="626131"/>
                </a:solidFill>
              </a:rPr>
              <a:t>Складывание </a:t>
            </a:r>
            <a:r>
              <a:rPr lang="ru-RU" altLang="ru-RU" sz="2000" b="1" dirty="0">
                <a:solidFill>
                  <a:srgbClr val="626131"/>
                </a:solidFill>
              </a:rPr>
              <a:t>прочных социальных сетей</a:t>
            </a:r>
          </a:p>
        </p:txBody>
      </p:sp>
      <p:sp>
        <p:nvSpPr>
          <p:cNvPr id="269320" name="Rectangle 8" descr="Светлый диагональный 2"/>
          <p:cNvSpPr>
            <a:spLocks noChangeArrowheads="1"/>
          </p:cNvSpPr>
          <p:nvPr/>
        </p:nvSpPr>
        <p:spPr bwMode="auto">
          <a:xfrm>
            <a:off x="1828800" y="6172200"/>
            <a:ext cx="4876800" cy="457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77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>
                <a:solidFill>
                  <a:srgbClr val="626131"/>
                </a:solidFill>
              </a:rPr>
              <a:t>СОЛИДАРНОЕ ОБЩЕСТВО</a:t>
            </a:r>
          </a:p>
        </p:txBody>
      </p:sp>
      <p:sp>
        <p:nvSpPr>
          <p:cNvPr id="269321" name="Rectangle 9" descr="Светлый диагональный 2"/>
          <p:cNvSpPr>
            <a:spLocks noChangeArrowheads="1"/>
          </p:cNvSpPr>
          <p:nvPr/>
        </p:nvSpPr>
        <p:spPr bwMode="auto">
          <a:xfrm>
            <a:off x="1143000" y="5410200"/>
            <a:ext cx="6781800" cy="457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7763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dirty="0">
                <a:solidFill>
                  <a:srgbClr val="626131"/>
                </a:solidFill>
              </a:rPr>
              <a:t>Социальный </a:t>
            </a:r>
            <a:r>
              <a:rPr lang="ru-RU" altLang="ru-RU" sz="2400" b="1" dirty="0" smtClean="0">
                <a:solidFill>
                  <a:srgbClr val="626131"/>
                </a:solidFill>
              </a:rPr>
              <a:t>капитал территории</a:t>
            </a:r>
            <a:endParaRPr lang="ru-RU" altLang="ru-RU" sz="2400" b="1" dirty="0">
              <a:solidFill>
                <a:srgbClr val="626131"/>
              </a:solidFill>
            </a:endParaRPr>
          </a:p>
        </p:txBody>
      </p:sp>
      <p:sp>
        <p:nvSpPr>
          <p:cNvPr id="269322" name="Rectangle 10" descr="Светлый диагональный 2"/>
          <p:cNvSpPr>
            <a:spLocks noChangeArrowheads="1"/>
          </p:cNvSpPr>
          <p:nvPr/>
        </p:nvSpPr>
        <p:spPr bwMode="auto">
          <a:xfrm>
            <a:off x="1219200" y="1143000"/>
            <a:ext cx="5867400" cy="838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200" b="1">
                <a:solidFill>
                  <a:srgbClr val="626131"/>
                </a:solidFill>
              </a:rPr>
              <a:t>Понимание структуры и потребностей местного сообщества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9556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BCCB-F80C-4EEA-BBEA-1EAE256EA4A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838200" y="1524000"/>
            <a:ext cx="7543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r>
              <a:rPr lang="en-US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rgbClr val="333300"/>
                </a:solidFill>
              </a:rPr>
              <a:t>Константин Харченко,</a:t>
            </a:r>
            <a:br>
              <a:rPr lang="ru-RU" altLang="ru-RU" sz="2800" b="1" dirty="0">
                <a:solidFill>
                  <a:srgbClr val="333300"/>
                </a:solidFill>
              </a:rPr>
            </a:br>
            <a:r>
              <a:rPr lang="ru-RU" altLang="ru-RU" sz="2800" b="1" dirty="0">
                <a:solidFill>
                  <a:srgbClr val="333300"/>
                </a:solidFill>
              </a:rPr>
              <a:t/>
            </a:r>
            <a:br>
              <a:rPr lang="ru-RU" altLang="ru-RU" sz="2800" b="1" dirty="0">
                <a:solidFill>
                  <a:srgbClr val="333300"/>
                </a:solidFill>
              </a:rPr>
            </a:br>
            <a:r>
              <a:rPr lang="ru-RU" altLang="ru-RU" sz="2400" b="1" dirty="0" err="1">
                <a:solidFill>
                  <a:srgbClr val="5F5F5F"/>
                </a:solidFill>
              </a:rPr>
              <a:t>к.с.н</a:t>
            </a:r>
            <a:r>
              <a:rPr lang="ru-RU" altLang="ru-RU" sz="2400" b="1" dirty="0">
                <a:solidFill>
                  <a:srgbClr val="5F5F5F"/>
                </a:solidFill>
              </a:rPr>
              <a:t>., доцент, член-корреспондент Академии наук социальных технологий и местного </a:t>
            </a:r>
            <a:r>
              <a:rPr lang="ru-RU" altLang="ru-RU" sz="2400" b="1" dirty="0" smtClean="0">
                <a:solidFill>
                  <a:srgbClr val="5F5F5F"/>
                </a:solidFill>
              </a:rPr>
              <a:t>самоуправления, руководитель направления Национальной Гильдии Профессиональных Консультантов</a:t>
            </a:r>
            <a:r>
              <a:rPr lang="ru-RU" altLang="ru-RU" sz="2800" b="1" dirty="0">
                <a:solidFill>
                  <a:srgbClr val="5F5F5F"/>
                </a:solidFill>
              </a:rPr>
              <a:t/>
            </a:r>
            <a:br>
              <a:rPr lang="ru-RU" altLang="ru-RU" sz="2800" b="1" dirty="0">
                <a:solidFill>
                  <a:srgbClr val="5F5F5F"/>
                </a:solidFill>
              </a:rPr>
            </a:br>
            <a:r>
              <a:rPr lang="ru-RU" altLang="ru-RU" sz="2800" b="1" dirty="0">
                <a:solidFill>
                  <a:srgbClr val="5F5F5F"/>
                </a:solidFill>
              </a:rPr>
              <a:t/>
            </a:r>
            <a:br>
              <a:rPr lang="ru-RU" altLang="ru-RU" sz="2800" b="1" dirty="0">
                <a:solidFill>
                  <a:srgbClr val="5F5F5F"/>
                </a:solidFill>
              </a:rPr>
            </a:br>
            <a:r>
              <a:rPr lang="en-US" altLang="ru-RU" sz="2800" b="1" dirty="0">
                <a:solidFill>
                  <a:srgbClr val="292929"/>
                </a:solidFill>
              </a:rPr>
              <a:t>E-mail: geszak@mail.ru</a:t>
            </a: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8 905 671 71 04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06680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Ориентиры солидарного </a:t>
            </a:r>
            <a:r>
              <a:rPr lang="ru-RU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общества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381000" y="4563328"/>
            <a:ext cx="4191000" cy="830997"/>
          </a:xfrm>
          <a:prstGeom prst="rect">
            <a:avLst/>
          </a:prstGeom>
          <a:solidFill>
            <a:srgbClr val="FFFF99">
              <a:alpha val="31000"/>
            </a:srgbClr>
          </a:solidFill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333300"/>
                </a:solidFill>
              </a:rPr>
              <a:t>Общность </a:t>
            </a:r>
            <a:r>
              <a:rPr lang="ru-RU" altLang="ru-RU" sz="2400" b="1" dirty="0" smtClean="0">
                <a:solidFill>
                  <a:srgbClr val="333300"/>
                </a:solidFill>
              </a:rPr>
              <a:t>ценностей </a:t>
            </a:r>
            <a:r>
              <a:rPr lang="ru-RU" altLang="ru-RU" sz="2400" b="1" dirty="0" smtClean="0">
                <a:solidFill>
                  <a:srgbClr val="333300"/>
                </a:solidFill>
              </a:rPr>
              <a:t>и интересов</a:t>
            </a:r>
            <a:endParaRPr lang="ru-RU" altLang="ru-RU" sz="2400" b="1" dirty="0">
              <a:solidFill>
                <a:srgbClr val="333300"/>
              </a:solidFill>
            </a:endParaRP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304800" y="2058255"/>
            <a:ext cx="2819400" cy="830997"/>
          </a:xfrm>
          <a:prstGeom prst="rect">
            <a:avLst/>
          </a:prstGeom>
          <a:solidFill>
            <a:srgbClr val="FFFF99">
              <a:alpha val="31000"/>
            </a:srgb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333300"/>
                </a:solidFill>
              </a:rPr>
              <a:t>Социальные обязательства</a:t>
            </a:r>
            <a:endParaRPr lang="ru-RU" altLang="ru-RU" sz="2400" b="1" dirty="0">
              <a:solidFill>
                <a:srgbClr val="333300"/>
              </a:solidFill>
            </a:endParaRP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5257800" y="4267200"/>
            <a:ext cx="3048000" cy="1200329"/>
          </a:xfrm>
          <a:prstGeom prst="rect">
            <a:avLst/>
          </a:prstGeom>
          <a:solidFill>
            <a:srgbClr val="FFFF99">
              <a:alpha val="31000"/>
            </a:srgb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b="1" dirty="0">
                <a:solidFill>
                  <a:srgbClr val="333300"/>
                </a:solidFill>
              </a:rPr>
              <a:t>Соседская </a:t>
            </a:r>
            <a:r>
              <a:rPr lang="ru-RU" altLang="ru-RU" sz="2400" b="1" dirty="0" smtClean="0">
                <a:solidFill>
                  <a:srgbClr val="333300"/>
                </a:solidFill>
              </a:rPr>
              <a:t>взаимопомощь, решение проблем</a:t>
            </a:r>
            <a:endParaRPr lang="ru-RU" altLang="ru-RU" sz="2400" b="1" dirty="0">
              <a:solidFill>
                <a:srgbClr val="333300"/>
              </a:solidFill>
            </a:endParaRP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096000" y="1371600"/>
            <a:ext cx="2819400" cy="1200329"/>
          </a:xfrm>
          <a:prstGeom prst="rect">
            <a:avLst/>
          </a:prstGeom>
          <a:solidFill>
            <a:srgbClr val="FFFF99">
              <a:alpha val="31000"/>
            </a:srgb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333300"/>
                </a:solidFill>
              </a:rPr>
              <a:t>Рациональное отношение к власти</a:t>
            </a: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 flipH="1">
            <a:off x="1524000" y="1523999"/>
            <a:ext cx="3124200" cy="53425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 flipH="1">
            <a:off x="3581400" y="1524000"/>
            <a:ext cx="990600" cy="303932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4648200" y="1524000"/>
            <a:ext cx="1143000" cy="27432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4648200" y="1524000"/>
            <a:ext cx="1447800" cy="304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304800" y="2971800"/>
            <a:ext cx="297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800" b="1" dirty="0" smtClean="0"/>
              <a:t>Добровольное исполнение гражданами взятых на себя обязательств</a:t>
            </a:r>
            <a:endParaRPr lang="ru-RU" altLang="ru-RU" sz="1800" b="1" dirty="0"/>
          </a:p>
        </p:txBody>
      </p:sp>
      <p:sp>
        <p:nvSpPr>
          <p:cNvPr id="351244" name="Rectangle 12"/>
          <p:cNvSpPr>
            <a:spLocks noChangeArrowheads="1"/>
          </p:cNvSpPr>
          <p:nvPr/>
        </p:nvSpPr>
        <p:spPr bwMode="auto">
          <a:xfrm>
            <a:off x="345830" y="5394325"/>
            <a:ext cx="42261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800" b="1" dirty="0"/>
              <a:t>Способность и желание граждан выражать и отстаивать свою </a:t>
            </a:r>
            <a:r>
              <a:rPr lang="ru-RU" altLang="ru-RU" sz="1800" b="1" dirty="0" smtClean="0"/>
              <a:t>позицию, единение людей в стремлении жить лучше</a:t>
            </a:r>
            <a:endParaRPr lang="ru-RU" altLang="ru-RU" sz="1800" b="1" dirty="0"/>
          </a:p>
        </p:txBody>
      </p:sp>
      <p:sp>
        <p:nvSpPr>
          <p:cNvPr id="351245" name="Rectangle 13"/>
          <p:cNvSpPr>
            <a:spLocks noChangeArrowheads="1"/>
          </p:cNvSpPr>
          <p:nvPr/>
        </p:nvSpPr>
        <p:spPr bwMode="auto">
          <a:xfrm>
            <a:off x="5257800" y="5486400"/>
            <a:ext cx="358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/>
              <a:t>Традиции русской общины и советского быта</a:t>
            </a:r>
          </a:p>
        </p:txBody>
      </p:sp>
      <p:sp>
        <p:nvSpPr>
          <p:cNvPr id="351246" name="Rectangle 14"/>
          <p:cNvSpPr>
            <a:spLocks noChangeArrowheads="1"/>
          </p:cNvSpPr>
          <p:nvPr/>
        </p:nvSpPr>
        <p:spPr bwMode="auto">
          <a:xfrm>
            <a:off x="6019800" y="2612292"/>
            <a:ext cx="2819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/>
              <a:t>Поддержка при условии </a:t>
            </a:r>
            <a:r>
              <a:rPr lang="ru-RU" altLang="ru-RU" sz="2000" b="1" dirty="0" smtClean="0"/>
              <a:t>выполнения обязательств</a:t>
            </a: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05823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825C6-F2F1-4AE2-B9EE-96BC93F94FD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914400"/>
          </a:xfrm>
        </p:spPr>
        <p:txBody>
          <a:bodyPr/>
          <a:lstStyle/>
          <a:p>
            <a:r>
              <a:rPr lang="ru-RU" altLang="ru-RU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Соседское сообщество – основа общественного самоуправления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09600" y="1371600"/>
            <a:ext cx="76200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/>
              <a:t>это жители двора или нескольких дворов, в сознании которых общность с некоторой территорией имеет определенную значимость </a:t>
            </a:r>
          </a:p>
          <a:p>
            <a:r>
              <a:rPr lang="ru-RU" altLang="ru-RU" sz="2400"/>
              <a:t>(по Е.С. Шоминой)</a:t>
            </a:r>
          </a:p>
        </p:txBody>
      </p:sp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666633"/>
                </a:solidFill>
              </a:rPr>
              <a:t>Продукт – инфраструктура многоуровневых связей</a:t>
            </a: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304800" y="5181600"/>
            <a:ext cx="3886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4D4D4D"/>
                </a:solidFill>
              </a:rPr>
              <a:t>Проблема – недостаточная сформированность соседских сообществ</a:t>
            </a:r>
          </a:p>
        </p:txBody>
      </p:sp>
      <p:pic>
        <p:nvPicPr>
          <p:cNvPr id="222215" name="Picture 7" descr="P8160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800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06BDE-2E0C-4B35-A627-930E155AE60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ru-RU" alt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Три спорных момента</a:t>
            </a: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52400" y="14478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2794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ru-RU" altLang="ru-RU" sz="2000" b="1">
                <a:solidFill>
                  <a:srgbClr val="333333"/>
                </a:solidFill>
              </a:rPr>
              <a:t>Термин представляется неточным для слова-идентификатора понятия. Определяемое слово в определении должно указывать на класс объектов: общественное объединение (такое-то); либо особый вид общественного объединения</a:t>
            </a:r>
          </a:p>
        </p:txBody>
      </p:sp>
      <p:sp>
        <p:nvSpPr>
          <p:cNvPr id="324612" name="Rectangle 4" descr="Светлый диагональный 2"/>
          <p:cNvSpPr>
            <a:spLocks noChangeArrowheads="1"/>
          </p:cNvSpPr>
          <p:nvPr/>
        </p:nvSpPr>
        <p:spPr bwMode="auto">
          <a:xfrm>
            <a:off x="457200" y="990600"/>
            <a:ext cx="7772400" cy="466725"/>
          </a:xfrm>
          <a:prstGeom prst="rect">
            <a:avLst/>
          </a:prstGeom>
          <a:pattFill prst="ltUpDiag">
            <a:fgClr>
              <a:schemeClr val="bg2">
                <a:alpha val="24001"/>
              </a:schemeClr>
            </a:fgClr>
            <a:bgClr>
              <a:schemeClr val="bg1">
                <a:alpha val="24001"/>
              </a:schemeClr>
            </a:bgClr>
          </a:pattFill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333333"/>
                </a:solidFill>
              </a:rPr>
              <a:t>1</a:t>
            </a:r>
            <a:r>
              <a:rPr lang="en-US" altLang="ru-RU" sz="2400" b="1">
                <a:solidFill>
                  <a:srgbClr val="333333"/>
                </a:solidFill>
              </a:rPr>
              <a:t>. </a:t>
            </a:r>
            <a:r>
              <a:rPr lang="ru-RU" altLang="ru-RU" sz="2400" b="1">
                <a:solidFill>
                  <a:srgbClr val="333333"/>
                </a:solidFill>
              </a:rPr>
              <a:t>Самоорганизация</a:t>
            </a:r>
          </a:p>
        </p:txBody>
      </p:sp>
      <p:sp>
        <p:nvSpPr>
          <p:cNvPr id="324613" name="Rectangle 5" descr="Светлый диагональный 2"/>
          <p:cNvSpPr>
            <a:spLocks noChangeArrowheads="1"/>
          </p:cNvSpPr>
          <p:nvPr/>
        </p:nvSpPr>
        <p:spPr bwMode="auto">
          <a:xfrm>
            <a:off x="457200" y="2895600"/>
            <a:ext cx="7772400" cy="466725"/>
          </a:xfrm>
          <a:prstGeom prst="rect">
            <a:avLst/>
          </a:prstGeom>
          <a:pattFill prst="ltUpDiag">
            <a:fgClr>
              <a:schemeClr val="bg2">
                <a:alpha val="24001"/>
              </a:schemeClr>
            </a:fgClr>
            <a:bgClr>
              <a:schemeClr val="bg1">
                <a:alpha val="24001"/>
              </a:schemeClr>
            </a:bgClr>
          </a:pattFill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333333"/>
                </a:solidFill>
              </a:rPr>
              <a:t>2</a:t>
            </a:r>
            <a:r>
              <a:rPr lang="en-US" altLang="ru-RU" sz="2400" b="1">
                <a:solidFill>
                  <a:srgbClr val="333333"/>
                </a:solidFill>
              </a:rPr>
              <a:t>. </a:t>
            </a:r>
            <a:r>
              <a:rPr lang="ru-RU" altLang="ru-RU" sz="2400" b="1">
                <a:solidFill>
                  <a:srgbClr val="333333"/>
                </a:solidFill>
              </a:rPr>
              <a:t>Инициатива</a:t>
            </a: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152400" y="3505200"/>
            <a:ext cx="8915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2794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ru-RU" altLang="ru-RU" sz="2000" b="1">
                <a:solidFill>
                  <a:srgbClr val="333333"/>
                </a:solidFill>
              </a:rPr>
              <a:t>В общем смысле - это любое, даже случайное устное высказывание о целесообразности некоторых действий в интересах местного сообщества. В конкретном смысле инициатива – это доведенное до конца дело на своей территории</a:t>
            </a:r>
          </a:p>
        </p:txBody>
      </p:sp>
      <p:sp>
        <p:nvSpPr>
          <p:cNvPr id="324615" name="Rectangle 7" descr="Светлый диагональный 2"/>
          <p:cNvSpPr>
            <a:spLocks noChangeArrowheads="1"/>
          </p:cNvSpPr>
          <p:nvPr/>
        </p:nvSpPr>
        <p:spPr bwMode="auto">
          <a:xfrm>
            <a:off x="457200" y="5029200"/>
            <a:ext cx="7772400" cy="466725"/>
          </a:xfrm>
          <a:prstGeom prst="rect">
            <a:avLst/>
          </a:prstGeom>
          <a:pattFill prst="ltUpDiag">
            <a:fgClr>
              <a:schemeClr val="bg2">
                <a:alpha val="24001"/>
              </a:schemeClr>
            </a:fgClr>
            <a:bgClr>
              <a:schemeClr val="bg1">
                <a:alpha val="24001"/>
              </a:schemeClr>
            </a:bgClr>
          </a:pattFill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333333"/>
                </a:solidFill>
              </a:rPr>
              <a:t>3</a:t>
            </a:r>
            <a:r>
              <a:rPr lang="en-US" altLang="ru-RU" sz="2400" b="1">
                <a:solidFill>
                  <a:srgbClr val="333333"/>
                </a:solidFill>
              </a:rPr>
              <a:t>. </a:t>
            </a:r>
            <a:r>
              <a:rPr lang="ru-RU" altLang="ru-RU" sz="2400" b="1">
                <a:solidFill>
                  <a:srgbClr val="333333"/>
                </a:solidFill>
              </a:rPr>
              <a:t>Вопросы местного значения</a:t>
            </a: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152400" y="5546725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2794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ru-RU" altLang="ru-RU" sz="2000" b="1">
                <a:solidFill>
                  <a:srgbClr val="333333"/>
                </a:solidFill>
              </a:rPr>
              <a:t>ТОСы должны действовать в интересах местного сообщества, а не исходя из актуального на данный момент перечня вопросов местного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183345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2EEC-20EF-47E4-AFA4-A6CDD21EEB1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Права ТОС</a:t>
            </a:r>
            <a:endParaRPr lang="ru-RU" alt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609600" y="-118884"/>
            <a:ext cx="81534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722313" indent="-379413">
              <a:defRPr>
                <a:solidFill>
                  <a:schemeClr val="tx1"/>
                </a:solidFill>
                <a:latin typeface="Arial" charset="0"/>
              </a:defRPr>
            </a:lvl1pPr>
            <a:lvl2pPr marL="1325563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84785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2370138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892425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33496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8068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2640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7212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</a:pPr>
            <a:endParaRPr lang="ru-RU" altLang="ru-RU" sz="2400" b="1" dirty="0" smtClean="0"/>
          </a:p>
          <a:p>
            <a:pPr>
              <a:spcAft>
                <a:spcPts val="600"/>
              </a:spcAft>
              <a:buFontTx/>
              <a:buAutoNum type="arabicPeriod"/>
            </a:pPr>
            <a:endParaRPr lang="ru-RU" altLang="ru-RU" sz="2400" b="1" dirty="0"/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400" b="1" dirty="0" smtClean="0">
                <a:solidFill>
                  <a:srgbClr val="5A4D40"/>
                </a:solidFill>
              </a:rPr>
              <a:t>Привлекать население к участию в мероприятиях.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sz="2400" b="1" dirty="0" smtClean="0">
                <a:solidFill>
                  <a:srgbClr val="5A4D40"/>
                </a:solidFill>
              </a:rPr>
              <a:t>Вносить предложения </a:t>
            </a:r>
            <a:r>
              <a:rPr lang="ru-RU" sz="2400" b="1" dirty="0">
                <a:solidFill>
                  <a:srgbClr val="5A4D40"/>
                </a:solidFill>
              </a:rPr>
              <a:t>в ОМСУ по использованию земельных участков, транспортному обслуживанию, объектам жизнеобеспечения, </a:t>
            </a:r>
            <a:r>
              <a:rPr lang="ru-RU" sz="2400" b="1" dirty="0" smtClean="0">
                <a:solidFill>
                  <a:srgbClr val="5A4D40"/>
                </a:solidFill>
              </a:rPr>
              <a:t>ЖКХ.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400" b="1" dirty="0" smtClean="0">
                <a:solidFill>
                  <a:srgbClr val="5A4D40"/>
                </a:solidFill>
              </a:rPr>
              <a:t>Предоставлять заключения по вопросам отвода земли.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altLang="ru-RU" sz="2400" b="1" dirty="0" smtClean="0">
                <a:solidFill>
                  <a:srgbClr val="5A4D40"/>
                </a:solidFill>
              </a:rPr>
              <a:t>Взаимодействовать с государственными органами.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ru-RU" sz="2400" b="1" dirty="0" smtClean="0">
                <a:solidFill>
                  <a:srgbClr val="5A4D40"/>
                </a:solidFill>
              </a:rPr>
              <a:t>Учреждать предприятия</a:t>
            </a:r>
            <a:r>
              <a:rPr lang="ru-RU" sz="2400" b="1" dirty="0">
                <a:solidFill>
                  <a:srgbClr val="5A4D40"/>
                </a:solidFill>
              </a:rPr>
              <a:t>, выступать заказчиком, разрабатывать и представлять в ОМСУ проекты планов и программ развития своей территории </a:t>
            </a:r>
            <a:r>
              <a:rPr lang="ru-RU" sz="2400" b="1" dirty="0" smtClean="0">
                <a:solidFill>
                  <a:srgbClr val="5A4D40"/>
                </a:solidFill>
              </a:rPr>
              <a:t>(если юр. лицо)</a:t>
            </a:r>
            <a:endParaRPr lang="ru-RU" altLang="ru-RU" sz="2400" b="1" dirty="0">
              <a:solidFill>
                <a:srgbClr val="5A4D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EFC7-03FE-4410-AC35-FFAAD8172D6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ru-RU" alt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Дилемма</a:t>
            </a:r>
          </a:p>
        </p:txBody>
      </p:sp>
      <p:sp>
        <p:nvSpPr>
          <p:cNvPr id="322563" name="Rectangle 3" descr="Светлый диагональный 2"/>
          <p:cNvSpPr>
            <a:spLocks noChangeArrowheads="1"/>
          </p:cNvSpPr>
          <p:nvPr/>
        </p:nvSpPr>
        <p:spPr bwMode="auto">
          <a:xfrm>
            <a:off x="2667000" y="1828800"/>
            <a:ext cx="5486400" cy="6096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800" b="1">
                <a:solidFill>
                  <a:srgbClr val="626131"/>
                </a:solidFill>
              </a:rPr>
              <a:t>Организационная работа</a:t>
            </a:r>
          </a:p>
        </p:txBody>
      </p:sp>
      <p:sp>
        <p:nvSpPr>
          <p:cNvPr id="322564" name="Rectangle 4" descr="Светлый диагональный 2"/>
          <p:cNvSpPr>
            <a:spLocks noChangeArrowheads="1"/>
          </p:cNvSpPr>
          <p:nvPr/>
        </p:nvSpPr>
        <p:spPr bwMode="auto">
          <a:xfrm>
            <a:off x="2667000" y="4114800"/>
            <a:ext cx="3581400" cy="9906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800" b="1" dirty="0">
                <a:solidFill>
                  <a:srgbClr val="626131"/>
                </a:solidFill>
              </a:rPr>
              <a:t>Содержательная деятельность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2590800" y="2498725"/>
            <a:ext cx="571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5F5F5F"/>
                </a:solidFill>
              </a:rPr>
              <a:t>утверждение границ – подготовка устава – проведение собрания – регистрация в органе юстиции</a:t>
            </a: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2590800" y="5137150"/>
            <a:ext cx="411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5F5F5F"/>
                </a:solidFill>
              </a:rPr>
              <a:t>Решение конкретных проблем и задач территории</a:t>
            </a:r>
          </a:p>
        </p:txBody>
      </p:sp>
      <p:sp>
        <p:nvSpPr>
          <p:cNvPr id="322567" name="Oval 7"/>
          <p:cNvSpPr>
            <a:spLocks noChangeArrowheads="1"/>
          </p:cNvSpPr>
          <p:nvPr/>
        </p:nvSpPr>
        <p:spPr bwMode="auto">
          <a:xfrm>
            <a:off x="381000" y="3048000"/>
            <a:ext cx="1371600" cy="1219200"/>
          </a:xfrm>
          <a:prstGeom prst="ellipse">
            <a:avLst/>
          </a:prstGeom>
          <a:solidFill>
            <a:srgbClr val="99CC00">
              <a:alpha val="21001"/>
            </a:srgbClr>
          </a:solidFill>
          <a:ln w="9525">
            <a:solidFill>
              <a:srgbClr val="8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rgbClr val="5F5F5F"/>
                </a:solidFill>
              </a:rPr>
              <a:t>131-ФЗ</a:t>
            </a:r>
          </a:p>
        </p:txBody>
      </p:sp>
      <p:sp>
        <p:nvSpPr>
          <p:cNvPr id="322568" name="AutoShape 8"/>
          <p:cNvSpPr>
            <a:spLocks noChangeArrowheads="1"/>
          </p:cNvSpPr>
          <p:nvPr/>
        </p:nvSpPr>
        <p:spPr bwMode="auto">
          <a:xfrm rot="-2195119">
            <a:off x="1447800" y="25146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99CC00">
              <a:alpha val="21001"/>
            </a:srgbClr>
          </a:solidFill>
          <a:ln w="9525" algn="ctr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2689975">
            <a:off x="1601542" y="4228858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99CC00">
              <a:alpha val="21001"/>
            </a:srgbClr>
          </a:solidFill>
          <a:ln w="9525" algn="ctr"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583971" y="4419358"/>
            <a:ext cx="433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FF0000"/>
                </a:solidFill>
              </a:rPr>
              <a:t>?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0" descr="Ромб пункт 1,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11865"/>
            <a:ext cx="235160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3A345-578D-48FF-A491-7859147AB84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Матрица деятельности</a:t>
            </a:r>
          </a:p>
        </p:txBody>
      </p:sp>
      <p:graphicFrame>
        <p:nvGraphicFramePr>
          <p:cNvPr id="358444" name="Group 4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1728"/>
        </p:xfrm>
        <a:graphic>
          <a:graphicData uri="http://schemas.openxmlformats.org/drawingml/2006/table">
            <a:tbl>
              <a:tblPr/>
              <a:tblGrid>
                <a:gridCol w="2057400"/>
                <a:gridCol w="2362200"/>
                <a:gridCol w="1752600"/>
                <a:gridCol w="2057400"/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Организаци-онные меры и информацион-ные кампании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События, регулярные события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системы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Безопасность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Занятость и т.д.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карта содержательной деятельности</a:t>
            </a:r>
            <a:endParaRPr lang="ru-RU" alt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3" name="Rectangle 3" descr="Светлый диагональный 2"/>
          <p:cNvSpPr>
            <a:spLocks noChangeArrowheads="1"/>
          </p:cNvSpPr>
          <p:nvPr/>
        </p:nvSpPr>
        <p:spPr bwMode="auto">
          <a:xfrm>
            <a:off x="381001" y="1524000"/>
            <a:ext cx="8523804" cy="457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626131"/>
                </a:solidFill>
              </a:rPr>
              <a:t>1-й уровень</a:t>
            </a:r>
            <a:endParaRPr lang="ru-RU" altLang="ru-RU" sz="2400" b="1" dirty="0">
              <a:solidFill>
                <a:srgbClr val="626131"/>
              </a:solidFill>
            </a:endParaRP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621322" y="1981200"/>
            <a:ext cx="75320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5F5F5F"/>
                </a:solidFill>
              </a:rPr>
              <a:t>Хозяйственная деятельность, участие в благоустройстве территории</a:t>
            </a:r>
            <a:endParaRPr lang="ru-RU" altLang="ru-RU" sz="2000" b="1" dirty="0">
              <a:solidFill>
                <a:srgbClr val="5F5F5F"/>
              </a:solidFill>
            </a:endParaRPr>
          </a:p>
        </p:txBody>
      </p:sp>
      <p:sp>
        <p:nvSpPr>
          <p:cNvPr id="13" name="Rectangle 3" descr="Светлый диагональный 2"/>
          <p:cNvSpPr>
            <a:spLocks noChangeArrowheads="1"/>
          </p:cNvSpPr>
          <p:nvPr/>
        </p:nvSpPr>
        <p:spPr bwMode="auto">
          <a:xfrm>
            <a:off x="381000" y="2743200"/>
            <a:ext cx="8523805" cy="457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626131"/>
                </a:solidFill>
              </a:rPr>
              <a:t>2-й уровень</a:t>
            </a:r>
            <a:endParaRPr lang="ru-RU" altLang="ru-RU" sz="2400" b="1" dirty="0">
              <a:solidFill>
                <a:srgbClr val="62613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21323" y="3276600"/>
            <a:ext cx="5715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5F5F5F"/>
                </a:solidFill>
              </a:rPr>
              <a:t>Деятельность в социальной сфере</a:t>
            </a:r>
            <a:endParaRPr lang="ru-RU" altLang="ru-RU" sz="2000" b="1" dirty="0">
              <a:solidFill>
                <a:srgbClr val="5F5F5F"/>
              </a:solidFill>
            </a:endParaRPr>
          </a:p>
        </p:txBody>
      </p:sp>
      <p:sp>
        <p:nvSpPr>
          <p:cNvPr id="15" name="Rectangle 3" descr="Светлый диагональный 2"/>
          <p:cNvSpPr>
            <a:spLocks noChangeArrowheads="1"/>
          </p:cNvSpPr>
          <p:nvPr/>
        </p:nvSpPr>
        <p:spPr bwMode="auto">
          <a:xfrm>
            <a:off x="381000" y="4038600"/>
            <a:ext cx="8523805" cy="457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626131"/>
                </a:solidFill>
              </a:rPr>
              <a:t>3-й уровень</a:t>
            </a:r>
            <a:endParaRPr lang="ru-RU" altLang="ru-RU" sz="2400" b="1" dirty="0">
              <a:solidFill>
                <a:srgbClr val="62613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21322" y="4572000"/>
            <a:ext cx="82834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5F5F5F"/>
                </a:solidFill>
              </a:rPr>
              <a:t>Реализация части </a:t>
            </a:r>
            <a:r>
              <a:rPr lang="ru-RU" altLang="ru-RU" sz="2000" b="1" dirty="0">
                <a:solidFill>
                  <a:srgbClr val="5F5F5F"/>
                </a:solidFill>
              </a:rPr>
              <a:t>полномочий по управлению жилищным фондом</a:t>
            </a:r>
            <a:endParaRPr lang="ru-RU" altLang="ru-RU" sz="2000" b="1" dirty="0">
              <a:solidFill>
                <a:srgbClr val="5F5F5F"/>
              </a:solidFill>
            </a:endParaRPr>
          </a:p>
        </p:txBody>
      </p:sp>
      <p:sp>
        <p:nvSpPr>
          <p:cNvPr id="17" name="Rectangle 3" descr="Светлый диагональный 2"/>
          <p:cNvSpPr>
            <a:spLocks noChangeArrowheads="1"/>
          </p:cNvSpPr>
          <p:nvPr/>
        </p:nvSpPr>
        <p:spPr bwMode="auto">
          <a:xfrm>
            <a:off x="381000" y="5397162"/>
            <a:ext cx="8523805" cy="4572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382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6238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2400" b="1" dirty="0" smtClean="0">
                <a:solidFill>
                  <a:srgbClr val="626131"/>
                </a:solidFill>
              </a:rPr>
              <a:t>4-й уровень</a:t>
            </a:r>
            <a:endParaRPr lang="ru-RU" altLang="ru-RU" sz="2400" b="1" dirty="0">
              <a:solidFill>
                <a:srgbClr val="626131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81000" y="6019800"/>
            <a:ext cx="85238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5F5F5F"/>
                </a:solidFill>
              </a:rPr>
              <a:t>Расширенные полномочия: внесение предложений по использованию земельных участков во </a:t>
            </a:r>
            <a:r>
              <a:rPr lang="ru-RU" altLang="ru-RU" sz="2000" b="1" dirty="0" smtClean="0">
                <a:solidFill>
                  <a:srgbClr val="5F5F5F"/>
                </a:solidFill>
              </a:rPr>
              <a:t>дворах, поддержка МОО </a:t>
            </a:r>
            <a:endParaRPr lang="ru-RU" altLang="ru-RU" sz="2000" b="1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35075</TotalTime>
  <Words>1278</Words>
  <Application>Microsoft Office PowerPoint</Application>
  <PresentationFormat>Экран (4:3)</PresentationFormat>
  <Paragraphs>197</Paragraphs>
  <Slides>20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Оформление по умолчанию</vt:lpstr>
      <vt:lpstr>Лист</vt:lpstr>
      <vt:lpstr>Организация содержательной работы ТОС: практика и экономика</vt:lpstr>
      <vt:lpstr>Иерархия задач по развитию ОСУ</vt:lpstr>
      <vt:lpstr>Ориентиры солидарного общества</vt:lpstr>
      <vt:lpstr>Соседское сообщество – основа общественного самоуправления</vt:lpstr>
      <vt:lpstr>Три спорных момента</vt:lpstr>
      <vt:lpstr>Права ТОС</vt:lpstr>
      <vt:lpstr>Дилемма</vt:lpstr>
      <vt:lpstr>Матрица деятельности</vt:lpstr>
      <vt:lpstr>Общая карта содержательной деятельности</vt:lpstr>
      <vt:lpstr>Участие в формировании идеологии местного сообщества</vt:lpstr>
      <vt:lpstr>Роль ТОС в сфере безопасности</vt:lpstr>
      <vt:lpstr>ТОС и культура</vt:lpstr>
      <vt:lpstr>ТОС и образование</vt:lpstr>
      <vt:lpstr>Формулировка полномочия ТОС по контролю ТСЖ/ТСН</vt:lpstr>
      <vt:lpstr>Вопросы энергосбережения</vt:lpstr>
      <vt:lpstr>ТОС и спорт</vt:lpstr>
      <vt:lpstr>Содействие занятости</vt:lpstr>
      <vt:lpstr>Благотворительность</vt:lpstr>
      <vt:lpstr>Умная экономика – социальная корпорация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RePack by Diakov</cp:lastModifiedBy>
  <cp:revision>330</cp:revision>
  <cp:lastPrinted>1601-01-01T00:00:00Z</cp:lastPrinted>
  <dcterms:created xsi:type="dcterms:W3CDTF">1601-01-01T00:00:00Z</dcterms:created>
  <dcterms:modified xsi:type="dcterms:W3CDTF">2015-03-13T04:24:03Z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